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712" r:id="rId2"/>
  </p:sldMasterIdLst>
  <p:notesMasterIdLst>
    <p:notesMasterId r:id="rId95"/>
  </p:notesMasterIdLst>
  <p:handoutMasterIdLst>
    <p:handoutMasterId r:id="rId96"/>
  </p:handoutMasterIdLst>
  <p:sldIdLst>
    <p:sldId id="353" r:id="rId3"/>
    <p:sldId id="313" r:id="rId4"/>
    <p:sldId id="292" r:id="rId5"/>
    <p:sldId id="351" r:id="rId6"/>
    <p:sldId id="328" r:id="rId7"/>
    <p:sldId id="366" r:id="rId8"/>
    <p:sldId id="549" r:id="rId9"/>
    <p:sldId id="550" r:id="rId10"/>
    <p:sldId id="551" r:id="rId11"/>
    <p:sldId id="524" r:id="rId12"/>
    <p:sldId id="352" r:id="rId13"/>
    <p:sldId id="329" r:id="rId14"/>
    <p:sldId id="501" r:id="rId15"/>
    <p:sldId id="502" r:id="rId16"/>
    <p:sldId id="536" r:id="rId17"/>
    <p:sldId id="509" r:id="rId18"/>
    <p:sldId id="443" r:id="rId19"/>
    <p:sldId id="445" r:id="rId20"/>
    <p:sldId id="538" r:id="rId21"/>
    <p:sldId id="539" r:id="rId22"/>
    <p:sldId id="540" r:id="rId23"/>
    <p:sldId id="449" r:id="rId24"/>
    <p:sldId id="450" r:id="rId25"/>
    <p:sldId id="451" r:id="rId26"/>
    <p:sldId id="454" r:id="rId27"/>
    <p:sldId id="511" r:id="rId28"/>
    <p:sldId id="473" r:id="rId29"/>
    <p:sldId id="381" r:id="rId30"/>
    <p:sldId id="360" r:id="rId31"/>
    <p:sldId id="544" r:id="rId32"/>
    <p:sldId id="545" r:id="rId33"/>
    <p:sldId id="399" r:id="rId34"/>
    <p:sldId id="438" r:id="rId35"/>
    <p:sldId id="439" r:id="rId36"/>
    <p:sldId id="547" r:id="rId37"/>
    <p:sldId id="442" r:id="rId38"/>
    <p:sldId id="528" r:id="rId39"/>
    <p:sldId id="529" r:id="rId40"/>
    <p:sldId id="530" r:id="rId41"/>
    <p:sldId id="541" r:id="rId42"/>
    <p:sldId id="542" r:id="rId43"/>
    <p:sldId id="543" r:id="rId44"/>
    <p:sldId id="531" r:id="rId45"/>
    <p:sldId id="532" r:id="rId46"/>
    <p:sldId id="533" r:id="rId47"/>
    <p:sldId id="534" r:id="rId48"/>
    <p:sldId id="535" r:id="rId49"/>
    <p:sldId id="512" r:id="rId50"/>
    <p:sldId id="479" r:id="rId51"/>
    <p:sldId id="361" r:id="rId52"/>
    <p:sldId id="401" r:id="rId53"/>
    <p:sldId id="503" r:id="rId54"/>
    <p:sldId id="525" r:id="rId55"/>
    <p:sldId id="526" r:id="rId56"/>
    <p:sldId id="527" r:id="rId57"/>
    <p:sldId id="537" r:id="rId58"/>
    <p:sldId id="350" r:id="rId59"/>
    <p:sldId id="363" r:id="rId60"/>
    <p:sldId id="394" r:id="rId61"/>
    <p:sldId id="371" r:id="rId62"/>
    <p:sldId id="348" r:id="rId63"/>
    <p:sldId id="345" r:id="rId64"/>
    <p:sldId id="375" r:id="rId65"/>
    <p:sldId id="521" r:id="rId66"/>
    <p:sldId id="517" r:id="rId67"/>
    <p:sldId id="319" r:id="rId68"/>
    <p:sldId id="548" r:id="rId69"/>
    <p:sldId id="277" r:id="rId70"/>
    <p:sldId id="546" r:id="rId71"/>
    <p:sldId id="522" r:id="rId72"/>
    <p:sldId id="523" r:id="rId73"/>
    <p:sldId id="519" r:id="rId74"/>
    <p:sldId id="520" r:id="rId75"/>
    <p:sldId id="487" r:id="rId76"/>
    <p:sldId id="488" r:id="rId77"/>
    <p:sldId id="489" r:id="rId78"/>
    <p:sldId id="490" r:id="rId79"/>
    <p:sldId id="491" r:id="rId80"/>
    <p:sldId id="495" r:id="rId81"/>
    <p:sldId id="496" r:id="rId82"/>
    <p:sldId id="497" r:id="rId83"/>
    <p:sldId id="482" r:id="rId84"/>
    <p:sldId id="347" r:id="rId85"/>
    <p:sldId id="483" r:id="rId86"/>
    <p:sldId id="406" r:id="rId87"/>
    <p:sldId id="407" r:id="rId88"/>
    <p:sldId id="392" r:id="rId89"/>
    <p:sldId id="398" r:id="rId90"/>
    <p:sldId id="480" r:id="rId91"/>
    <p:sldId id="377" r:id="rId92"/>
    <p:sldId id="505" r:id="rId93"/>
    <p:sldId id="506" r:id="rId9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A2FDA4-1A00-4B56-B0BE-5194ED39E194}">
          <p14:sldIdLst>
            <p14:sldId id="353"/>
            <p14:sldId id="313"/>
          </p14:sldIdLst>
        </p14:section>
        <p14:section name="Untitled Section" id="{5599A30F-C924-413B-8F7C-AC6682793D64}">
          <p14:sldIdLst>
            <p14:sldId id="292"/>
            <p14:sldId id="351"/>
            <p14:sldId id="328"/>
            <p14:sldId id="366"/>
            <p14:sldId id="549"/>
            <p14:sldId id="550"/>
            <p14:sldId id="551"/>
            <p14:sldId id="524"/>
            <p14:sldId id="352"/>
            <p14:sldId id="329"/>
            <p14:sldId id="501"/>
            <p14:sldId id="502"/>
            <p14:sldId id="536"/>
            <p14:sldId id="509"/>
            <p14:sldId id="443"/>
            <p14:sldId id="445"/>
            <p14:sldId id="538"/>
            <p14:sldId id="539"/>
            <p14:sldId id="540"/>
            <p14:sldId id="449"/>
            <p14:sldId id="450"/>
            <p14:sldId id="451"/>
            <p14:sldId id="454"/>
            <p14:sldId id="511"/>
            <p14:sldId id="473"/>
            <p14:sldId id="381"/>
            <p14:sldId id="360"/>
            <p14:sldId id="544"/>
            <p14:sldId id="545"/>
            <p14:sldId id="399"/>
            <p14:sldId id="438"/>
            <p14:sldId id="439"/>
            <p14:sldId id="547"/>
            <p14:sldId id="442"/>
            <p14:sldId id="528"/>
            <p14:sldId id="529"/>
            <p14:sldId id="530"/>
            <p14:sldId id="541"/>
            <p14:sldId id="542"/>
            <p14:sldId id="543"/>
            <p14:sldId id="531"/>
            <p14:sldId id="532"/>
            <p14:sldId id="533"/>
            <p14:sldId id="534"/>
            <p14:sldId id="535"/>
            <p14:sldId id="512"/>
            <p14:sldId id="479"/>
            <p14:sldId id="361"/>
            <p14:sldId id="401"/>
            <p14:sldId id="503"/>
            <p14:sldId id="525"/>
            <p14:sldId id="526"/>
            <p14:sldId id="527"/>
            <p14:sldId id="537"/>
            <p14:sldId id="350"/>
            <p14:sldId id="363"/>
            <p14:sldId id="394"/>
            <p14:sldId id="371"/>
            <p14:sldId id="348"/>
            <p14:sldId id="345"/>
            <p14:sldId id="375"/>
            <p14:sldId id="521"/>
            <p14:sldId id="517"/>
            <p14:sldId id="319"/>
            <p14:sldId id="548"/>
            <p14:sldId id="277"/>
            <p14:sldId id="546"/>
            <p14:sldId id="522"/>
            <p14:sldId id="523"/>
            <p14:sldId id="519"/>
            <p14:sldId id="520"/>
            <p14:sldId id="487"/>
            <p14:sldId id="488"/>
            <p14:sldId id="489"/>
            <p14:sldId id="490"/>
            <p14:sldId id="491"/>
            <p14:sldId id="495"/>
            <p14:sldId id="496"/>
            <p14:sldId id="497"/>
            <p14:sldId id="482"/>
            <p14:sldId id="347"/>
            <p14:sldId id="483"/>
            <p14:sldId id="406"/>
            <p14:sldId id="407"/>
            <p14:sldId id="392"/>
            <p14:sldId id="398"/>
            <p14:sldId id="480"/>
            <p14:sldId id="377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nh Tam Nguyen" initials="TTN" lastIdx="1" clrIdx="0">
    <p:extLst>
      <p:ext uri="{19B8F6BF-5375-455C-9EA6-DF929625EA0E}">
        <p15:presenceInfo xmlns:p15="http://schemas.microsoft.com/office/powerpoint/2012/main" userId="68c0c2cbc3dda3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7BD2F0"/>
    <a:srgbClr val="C0C0C0"/>
    <a:srgbClr val="33CCCC"/>
    <a:srgbClr val="CCCC00"/>
    <a:srgbClr val="1D528D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0" autoAdjust="0"/>
    <p:restoredTop sz="78873" autoAdjust="0"/>
  </p:normalViewPr>
  <p:slideViewPr>
    <p:cSldViewPr>
      <p:cViewPr>
        <p:scale>
          <a:sx n="50" d="100"/>
          <a:sy n="50" d="100"/>
        </p:scale>
        <p:origin x="2006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2718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8T16:45:15.735" idx="1">
    <p:pos x="5136" y="116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EE290-0D34-404D-9C71-2136B755D511}" type="datetimeFigureOut">
              <a:rPr lang="en-US" smtClean="0"/>
              <a:t>08/05/2020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1893E-9CB3-4A0B-9AC5-C6E8186D0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4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00017-C4F1-4D77-8703-65F6F6D46D36}" type="datetimeFigureOut">
              <a:rPr lang="en-US" smtClean="0"/>
              <a:t>08/05/2020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6E8BE-F04C-4DE5-A247-D319DDE2A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28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0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49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35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dirty="0" err="1" smtClean="0"/>
              <a:t>Sử</a:t>
            </a:r>
            <a:r>
              <a:rPr lang="en-US" baseline="0" dirty="0" smtClean="0"/>
              <a:t> dung LAN8720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Ethernet</a:t>
            </a:r>
          </a:p>
          <a:p>
            <a:r>
              <a:rPr lang="en-US" baseline="0" dirty="0" smtClean="0"/>
              <a:t>4x serial  !~ 255*4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modebus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62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dirty="0" err="1" smtClean="0"/>
              <a:t>Sử</a:t>
            </a:r>
            <a:r>
              <a:rPr lang="en-US" baseline="0" dirty="0" smtClean="0"/>
              <a:t> dung LAN8720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Ethernet</a:t>
            </a:r>
          </a:p>
          <a:p>
            <a:r>
              <a:rPr lang="en-US" baseline="0" dirty="0" smtClean="0"/>
              <a:t>4x serial  !~ 255*4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modebus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31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dirty="0" err="1" smtClean="0"/>
              <a:t>Sử</a:t>
            </a:r>
            <a:r>
              <a:rPr lang="en-US" baseline="0" dirty="0" smtClean="0"/>
              <a:t> dung LAN8720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Ethernet</a:t>
            </a:r>
          </a:p>
          <a:p>
            <a:r>
              <a:rPr lang="en-US" baseline="0" dirty="0" smtClean="0"/>
              <a:t>4x serial  !~ 255*4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modebus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83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dirty="0" err="1" smtClean="0"/>
              <a:t>Sử</a:t>
            </a:r>
            <a:r>
              <a:rPr lang="en-US" baseline="0" dirty="0" smtClean="0"/>
              <a:t> dung LAN8720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Ethernet</a:t>
            </a:r>
          </a:p>
          <a:p>
            <a:r>
              <a:rPr lang="en-US" baseline="0" dirty="0" smtClean="0"/>
              <a:t>4x serial  !~ 255*4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modebus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39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dirty="0" err="1" smtClean="0"/>
              <a:t>Sử</a:t>
            </a:r>
            <a:r>
              <a:rPr lang="en-US" baseline="0" dirty="0" smtClean="0"/>
              <a:t> dung LAN8720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Ethernet</a:t>
            </a:r>
          </a:p>
          <a:p>
            <a:r>
              <a:rPr lang="en-US" baseline="0" dirty="0" smtClean="0"/>
              <a:t>4x serial  !~ 255*4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modebus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67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29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7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giới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thiệu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niệm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nền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Internet of Thing,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LÀ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MỘT SÁNG KIẾN VỀ VIỆC KẾT NỐI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thing)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nhúng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relay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khiển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tắt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minh,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nghiep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minh,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van tai thong minh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dần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thuộc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đời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lĩnh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vựng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nông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nghiệp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nghiệp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tế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minh……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bluezone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lây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covid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06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67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RAK833: </a:t>
            </a:r>
            <a:r>
              <a:rPr lang="en-US" dirty="0" err="1" smtClean="0"/>
              <a:t>lorawan</a:t>
            </a:r>
            <a:r>
              <a:rPr lang="en-US" baseline="0" dirty="0" smtClean="0"/>
              <a:t> gateway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8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 ở 8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dc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endParaRPr lang="en-US" baseline="0" dirty="0" smtClean="0"/>
          </a:p>
          <a:p>
            <a:r>
              <a:rPr lang="en-US" baseline="0" dirty="0" smtClean="0"/>
              <a:t>ZM5202: controller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z-wave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1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RAK833: </a:t>
            </a:r>
            <a:r>
              <a:rPr lang="en-US" dirty="0" err="1" smtClean="0"/>
              <a:t>lorawan</a:t>
            </a:r>
            <a:r>
              <a:rPr lang="en-US" baseline="0" dirty="0" smtClean="0"/>
              <a:t> gateway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8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 ở 8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dc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endParaRPr lang="en-US" baseline="0" dirty="0" smtClean="0"/>
          </a:p>
          <a:p>
            <a:r>
              <a:rPr lang="en-US" baseline="0" dirty="0" smtClean="0"/>
              <a:t>ZM5202: controller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z-wave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3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19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67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66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92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24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72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3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nền tảng IoT 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mot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hệ thống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 thiết bị phần cứng,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các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phan mem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đích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 tạo ra một giải pháp hiệu quả cho việc quản lý thiết 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 thập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dữ liệu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phan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lieu nay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815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50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94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8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12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16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5s </a:t>
            </a:r>
            <a:r>
              <a:rPr lang="en-US" dirty="0" err="1" smtClean="0"/>
              <a:t>quảng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stm32?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74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qos</a:t>
            </a:r>
            <a:endParaRPr lang="en-US" baseline="0" dirty="0" smtClean="0"/>
          </a:p>
          <a:p>
            <a:r>
              <a:rPr lang="en-US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qos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08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17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734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giao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thức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phồ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biến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trong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iot</a:t>
            </a:r>
            <a:r>
              <a:rPr lang="en-US" baseline="0" dirty="0" smtClean="0">
                <a:sym typeface="Wingdings" panose="05000000000000000000" pitchFamily="2" charset="2"/>
              </a:rPr>
              <a:t>: </a:t>
            </a:r>
            <a:r>
              <a:rPr lang="en-US" baseline="0" dirty="0" err="1" smtClean="0">
                <a:sym typeface="Wingdings" panose="05000000000000000000" pitchFamily="2" charset="2"/>
              </a:rPr>
              <a:t>LoRa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dành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thiết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bị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thập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dữ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liệu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tầm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xa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năng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lượng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thấp</a:t>
            </a:r>
            <a:r>
              <a:rPr lang="en-US" baseline="0" dirty="0" smtClean="0">
                <a:sym typeface="Wingdings" panose="05000000000000000000" pitchFamily="2" charset="2"/>
              </a:rPr>
              <a:t>, Bluetooth </a:t>
            </a:r>
            <a:r>
              <a:rPr lang="en-US" baseline="0" dirty="0" err="1" smtClean="0">
                <a:sym typeface="Wingdings" panose="05000000000000000000" pitchFamily="2" charset="2"/>
              </a:rPr>
              <a:t>wifi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dành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thiết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bị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đa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phương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tiện</a:t>
            </a:r>
            <a:r>
              <a:rPr lang="en-US" baseline="0" dirty="0" smtClean="0">
                <a:sym typeface="Wingdings" panose="05000000000000000000" pitchFamily="2" charset="2"/>
              </a:rPr>
              <a:t>: </a:t>
            </a:r>
            <a:r>
              <a:rPr lang="en-US" baseline="0" dirty="0" err="1" smtClean="0">
                <a:sym typeface="Wingdings" panose="05000000000000000000" pitchFamily="2" charset="2"/>
              </a:rPr>
              <a:t>máy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tính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điện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thoại</a:t>
            </a:r>
            <a:r>
              <a:rPr lang="en-US" baseline="0" dirty="0" smtClean="0">
                <a:sym typeface="Wingdings" panose="05000000000000000000" pitchFamily="2" charset="2"/>
              </a:rPr>
              <a:t>, tai </a:t>
            </a:r>
            <a:r>
              <a:rPr lang="en-US" baseline="0" dirty="0" err="1" smtClean="0">
                <a:sym typeface="Wingdings" panose="05000000000000000000" pitchFamily="2" charset="2"/>
              </a:rPr>
              <a:t>nghe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zwave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zigbee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trong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giải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pháp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nhà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thông</a:t>
            </a:r>
            <a:r>
              <a:rPr lang="en-US" baseline="0" dirty="0" smtClean="0">
                <a:sym typeface="Wingdings" panose="05000000000000000000" pitchFamily="2" charset="2"/>
              </a:rPr>
              <a:t> minh, Ethernet </a:t>
            </a:r>
            <a:r>
              <a:rPr lang="en-US" baseline="0" dirty="0" err="1" smtClean="0">
                <a:sym typeface="Wingdings" panose="05000000000000000000" pitchFamily="2" charset="2"/>
              </a:rPr>
              <a:t>và</a:t>
            </a:r>
            <a:r>
              <a:rPr lang="en-US" baseline="0" dirty="0" smtClean="0">
                <a:sym typeface="Wingdings" panose="05000000000000000000" pitchFamily="2" charset="2"/>
              </a:rPr>
              <a:t> rs485 </a:t>
            </a:r>
            <a:r>
              <a:rPr lang="en-US" baseline="0" dirty="0" err="1" smtClean="0">
                <a:sym typeface="Wingdings" panose="05000000000000000000" pitchFamily="2" charset="2"/>
              </a:rPr>
              <a:t>cho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kết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nối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tốc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độ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cao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độ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trễ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thấp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thể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thấy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trong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nhà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máy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công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nghiệp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mỗi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giao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thức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ưu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nhược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điểm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riêng</a:t>
            </a:r>
            <a:r>
              <a:rPr lang="en-US" baseline="0" dirty="0" smtClean="0">
                <a:sym typeface="Wingdings" panose="05000000000000000000" pitchFamily="2" charset="2"/>
              </a:rPr>
              <a:t>, 1 </a:t>
            </a:r>
            <a:r>
              <a:rPr lang="en-US" baseline="0" dirty="0" err="1" smtClean="0">
                <a:sym typeface="Wingdings" panose="05000000000000000000" pitchFamily="2" charset="2"/>
              </a:rPr>
              <a:t>nền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tảng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iot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cần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két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hợp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giao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thức</a:t>
            </a:r>
            <a:r>
              <a:rPr lang="en-US" baseline="0" dirty="0" smtClean="0">
                <a:sym typeface="Wingdings" panose="05000000000000000000" pitchFamily="2" charset="2"/>
              </a:rPr>
              <a:t> k </a:t>
            </a:r>
            <a:r>
              <a:rPr lang="en-US" baseline="0" dirty="0" err="1" smtClean="0">
                <a:sym typeface="Wingdings" panose="05000000000000000000" pitchFamily="2" charset="2"/>
              </a:rPr>
              <a:t>đủ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ứng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dụng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nhiều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cầu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khác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nhau</a:t>
            </a:r>
            <a:r>
              <a:rPr lang="en-US" baseline="0" dirty="0" smtClean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0469A-5565-481C-A5E1-0163E4EC09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7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8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6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dặm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thiểu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kéo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vi-V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AES128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lẫn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vẹn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vi-V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chuẩn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LoRaWAN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vi-V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đòi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hỏi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ràng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buộc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vi-V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13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endParaRPr lang="en-US" baseline="0" dirty="0" smtClean="0"/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Kết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nối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tầm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xa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tiết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kiệm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pin,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Tốc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độ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thấp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liên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tục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mà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đảm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bảo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bảo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mật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toàn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vẹn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gói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tin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Năng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lượng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thấp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Suy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hao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vật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cản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thấp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có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thể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tạo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thành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mạng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kết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nối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nhiều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thiết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bị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mở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rộng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khoảng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cách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=&gt;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thích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nhà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minh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Kết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nối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có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dây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độ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trể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thấp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đơn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giản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hoá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đọc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ghi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dữ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liệu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các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cơ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chế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kiểm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</a:t>
            </a:r>
            <a:r>
              <a:rPr lang="en-US" sz="12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lỗi</a:t>
            </a:r>
            <a:endParaRPr lang="en-US" sz="1200" b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vi-VN" sz="12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39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 thiết bị sử dụng giao thức LoRaWAN có dạng kiến trúc mạng hình sao –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Node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khiển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vi-V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Gateway: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vi-V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Server: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chuẩn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LoRaWAN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LoRaWAN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vi-V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3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Modbus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“Master - Slave”, “Master”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“Slave”. “Master”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PLC, PC, DCS, hay RTU. “Slave” Modbus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multi-drop.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Modbus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vi-V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Modbus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ghép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tớ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Modbus,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vi-V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46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Z-Wave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sóng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Z-Wave hoạt động ở tần số 800-900 MHz, Z-Wave cho phép các thiết bị tự kết nối với nhau và tạo thành một mạng mesh để</a:t>
            </a:r>
            <a:r>
              <a:rPr lang="vi-V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khoãng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zbee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Ổn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tâm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controller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Suy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hao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tín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hiệu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ít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hớn</a:t>
            </a:r>
            <a:r>
              <a:rPr 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Zigbee</a:t>
            </a:r>
            <a:endParaRPr lang="en-US" sz="1200" b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68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niệm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nền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 nhiệm vụ chính là thu thập, tổng hợp và phân tích dữ liệu. Phần này gồm hai khối là Local Server và Cloud Server: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vi-VN" dirty="0" smtClean="0"/>
              <a:t>Các thiêt bị đầu 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nhiệt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ẩm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cảmbiến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(,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relay,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baseline="0" dirty="0" smtClean="0"/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gateway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Local Server.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6E8BE-F04C-4DE5-A247-D319DDE2A2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6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7144"/>
            <a:ext cx="9149555" cy="23809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1" y="1145355"/>
            <a:ext cx="1909765" cy="19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8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4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755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35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1397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4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070-39E8-4A68-ACE0-004F50C0CF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35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BEAE-6451-49D5-B81B-899D38039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13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7144"/>
            <a:ext cx="9149555" cy="23809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1" y="1145355"/>
            <a:ext cx="1909765" cy="19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75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C48FC-B2B5-45DC-89AA-FBCD2BA06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71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C48FC-B2B5-45DC-89AA-FBCD2BA06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08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B256-50A6-4788-8B1A-A45B1B27DF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02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B137-2187-442C-A7AB-D80B42381D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60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57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99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D05BA-BEA1-475F-8B79-FA0BE438F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3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F391-5AC1-4110-98D6-834282CB28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4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331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8372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3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239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110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0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070-39E8-4A68-ACE0-004F50C0CF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36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BEAE-6451-49D5-B81B-899D38039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9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B256-50A6-4788-8B1A-A45B1B27DF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3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B137-2187-442C-A7AB-D80B42381D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4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D05BA-BEA1-475F-8B79-FA0BE438F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1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F391-5AC1-4110-98D6-834282CB28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4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47" y="442917"/>
            <a:ext cx="1055895" cy="1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6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0E0E78-9FE1-40CD-9B79-55E82451DD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47" y="442917"/>
            <a:ext cx="1055895" cy="1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7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EC4F0-3313-4AB2-8954-830BF3D4036E}"/>
              </a:ext>
            </a:extLst>
          </p:cNvPr>
          <p:cNvSpPr txBox="1"/>
          <p:nvPr/>
        </p:nvSpPr>
        <p:spPr>
          <a:xfrm>
            <a:off x="-24063" y="221725"/>
            <a:ext cx="7583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BÁCH KHOA TP. HỒ CHÍ MINH</a:t>
            </a:r>
          </a:p>
          <a:p>
            <a:pPr algn="ctr"/>
            <a:r>
              <a:rPr lang="en-US" sz="2000" b="1" dirty="0">
                <a:solidFill>
                  <a:srgbClr val="1488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ĐIỆN – ĐIỆN TỬ</a:t>
            </a:r>
          </a:p>
          <a:p>
            <a:pPr algn="ctr"/>
            <a:r>
              <a:rPr lang="en-US" sz="2000" b="1" dirty="0">
                <a:solidFill>
                  <a:srgbClr val="1488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MÔN KỸ THUẬT ĐIỆN TỬ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1BD11-C5C9-46D4-9AA6-4BED5100AB8A}"/>
              </a:ext>
            </a:extLst>
          </p:cNvPr>
          <p:cNvSpPr txBox="1"/>
          <p:nvPr/>
        </p:nvSpPr>
        <p:spPr>
          <a:xfrm>
            <a:off x="2322670" y="1436077"/>
            <a:ext cx="4587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ea typeface="Adobe Heiti Std R" panose="020B0400000000000000" pitchFamily="34" charset="-128"/>
                <a:cs typeface="Arial" panose="020B0604020202020204" pitchFamily="34" charset="0"/>
              </a:rPr>
              <a:t>BẢO VỆ LUẬN VĂN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72A4E-A19B-4C58-8562-7A12D560D5F5}"/>
              </a:ext>
            </a:extLst>
          </p:cNvPr>
          <p:cNvSpPr txBox="1"/>
          <p:nvPr/>
        </p:nvSpPr>
        <p:spPr>
          <a:xfrm>
            <a:off x="914400" y="2406339"/>
            <a:ext cx="617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32B91"/>
                </a:solidFill>
              </a:rPr>
              <a:t>THIẾT KẾ VÀ XÂY DỰNG NỀN TẢNG IOT ĐA GIAO THỨC</a:t>
            </a:r>
            <a:endParaRPr lang="en-US" sz="3200" b="1" dirty="0">
              <a:solidFill>
                <a:srgbClr val="032B9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A2F7EF-D840-4EBC-94B1-647B87A5772D}"/>
              </a:ext>
            </a:extLst>
          </p:cNvPr>
          <p:cNvSpPr txBox="1"/>
          <p:nvPr/>
        </p:nvSpPr>
        <p:spPr>
          <a:xfrm>
            <a:off x="2209800" y="5638800"/>
            <a:ext cx="4584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 smtClean="0">
                <a:latin typeface="+mn-lt"/>
              </a:rPr>
              <a:t>GVHD: </a:t>
            </a:r>
            <a:r>
              <a:rPr lang="en-US" dirty="0" smtClean="0">
                <a:latin typeface="+mn-lt"/>
              </a:rPr>
              <a:t>	</a:t>
            </a:r>
            <a:r>
              <a:rPr lang="en-US" b="1" dirty="0" err="1" smtClean="0">
                <a:latin typeface="+mn-lt"/>
              </a:rPr>
              <a:t>ThS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Bùi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Quốc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Bảo</a:t>
            </a:r>
            <a:endParaRPr lang="vi-VN" b="1" dirty="0" smtClean="0">
              <a:latin typeface="+mn-lt"/>
            </a:endParaRPr>
          </a:p>
          <a:p>
            <a:r>
              <a:rPr lang="vi-VN" dirty="0" smtClean="0">
                <a:latin typeface="+mn-lt"/>
              </a:rPr>
              <a:t>SVTH: </a:t>
            </a:r>
            <a:r>
              <a:rPr lang="en-US" dirty="0" smtClean="0">
                <a:latin typeface="+mn-lt"/>
              </a:rPr>
              <a:t>	</a:t>
            </a:r>
            <a:r>
              <a:rPr lang="en-US" dirty="0" err="1" smtClean="0">
                <a:latin typeface="+mn-lt"/>
              </a:rPr>
              <a:t>Nguyễn</a:t>
            </a:r>
            <a:r>
              <a:rPr lang="en-US" dirty="0" smtClean="0">
                <a:latin typeface="+mn-lt"/>
              </a:rPr>
              <a:t> Thanh </a:t>
            </a:r>
            <a:r>
              <a:rPr lang="en-US" dirty="0" err="1" smtClean="0">
                <a:latin typeface="+mn-lt"/>
              </a:rPr>
              <a:t>Tâm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MSSV: 	1613058</a:t>
            </a:r>
            <a:endParaRPr lang="vi-VN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5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Mục lục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0600" y="1250157"/>
            <a:ext cx="5410200" cy="665162"/>
            <a:chOff x="1828800" y="2024063"/>
            <a:chExt cx="5410200" cy="665162"/>
          </a:xfrm>
        </p:grpSpPr>
        <p:grpSp>
          <p:nvGrpSpPr>
            <p:cNvPr id="67587" name="Group 3"/>
            <p:cNvGrpSpPr>
              <a:grpSpLocks/>
            </p:cNvGrpSpPr>
            <p:nvPr/>
          </p:nvGrpSpPr>
          <p:grpSpPr bwMode="auto">
            <a:xfrm>
              <a:off x="1828800" y="2024063"/>
              <a:ext cx="762000" cy="665162"/>
              <a:chOff x="1110" y="2656"/>
              <a:chExt cx="1549" cy="1351"/>
            </a:xfrm>
          </p:grpSpPr>
          <p:sp>
            <p:nvSpPr>
              <p:cNvPr id="67588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589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590" name="AutoShape 6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95" name="Line 11"/>
            <p:cNvSpPr>
              <a:spLocks noChangeShapeType="1"/>
            </p:cNvSpPr>
            <p:nvPr/>
          </p:nvSpPr>
          <p:spPr bwMode="auto">
            <a:xfrm>
              <a:off x="2438400" y="2633663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7596" name="Text Box 12"/>
            <p:cNvSpPr txBox="1">
              <a:spLocks noChangeArrowheads="1"/>
            </p:cNvSpPr>
            <p:nvPr/>
          </p:nvSpPr>
          <p:spPr bwMode="auto">
            <a:xfrm>
              <a:off x="2667635" y="2146856"/>
              <a:ext cx="235513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>
                  <a:solidFill>
                    <a:schemeClr val="tx2"/>
                  </a:solidFill>
                  <a:cs typeface="Arial" panose="020B0604020202020204" pitchFamily="34" charset="0"/>
                </a:rPr>
                <a:t>Giới thiệu đề tài</a:t>
              </a:r>
            </a:p>
          </p:txBody>
        </p:sp>
        <p:sp>
          <p:nvSpPr>
            <p:cNvPr id="67597" name="Text Box 13"/>
            <p:cNvSpPr txBox="1">
              <a:spLocks noChangeArrowheads="1"/>
            </p:cNvSpPr>
            <p:nvPr/>
          </p:nvSpPr>
          <p:spPr bwMode="gray">
            <a:xfrm>
              <a:off x="2025650" y="2122488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90600" y="2114721"/>
            <a:ext cx="5410200" cy="665162"/>
            <a:chOff x="1828800" y="2938463"/>
            <a:chExt cx="5410200" cy="665162"/>
          </a:xfrm>
        </p:grpSpPr>
        <p:grpSp>
          <p:nvGrpSpPr>
            <p:cNvPr id="67591" name="Group 7"/>
            <p:cNvGrpSpPr>
              <a:grpSpLocks/>
            </p:cNvGrpSpPr>
            <p:nvPr/>
          </p:nvGrpSpPr>
          <p:grpSpPr bwMode="auto">
            <a:xfrm>
              <a:off x="1828800" y="2938463"/>
              <a:ext cx="762000" cy="665162"/>
              <a:chOff x="3174" y="2656"/>
              <a:chExt cx="1549" cy="1351"/>
            </a:xfrm>
          </p:grpSpPr>
          <p:sp>
            <p:nvSpPr>
              <p:cNvPr id="67592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593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594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98" name="Line 14"/>
            <p:cNvSpPr>
              <a:spLocks noChangeShapeType="1"/>
            </p:cNvSpPr>
            <p:nvPr/>
          </p:nvSpPr>
          <p:spPr bwMode="auto">
            <a:xfrm>
              <a:off x="2438400" y="3548063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7599" name="Text Box 15"/>
            <p:cNvSpPr txBox="1">
              <a:spLocks noChangeArrowheads="1"/>
            </p:cNvSpPr>
            <p:nvPr/>
          </p:nvSpPr>
          <p:spPr bwMode="auto">
            <a:xfrm>
              <a:off x="2682875" y="3031916"/>
              <a:ext cx="218681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Mục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tiêu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đề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tài</a:t>
              </a:r>
              <a:endParaRPr lang="en-US" sz="2400" b="0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7600" name="Text Box 16"/>
            <p:cNvSpPr txBox="1">
              <a:spLocks noChangeArrowheads="1"/>
            </p:cNvSpPr>
            <p:nvPr/>
          </p:nvSpPr>
          <p:spPr bwMode="gray">
            <a:xfrm>
              <a:off x="2025650" y="3036888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90600" y="2942398"/>
            <a:ext cx="5434481" cy="665162"/>
            <a:chOff x="1828800" y="3830638"/>
            <a:chExt cx="5434481" cy="665162"/>
          </a:xfrm>
        </p:grpSpPr>
        <p:grpSp>
          <p:nvGrpSpPr>
            <p:cNvPr id="67601" name="Group 17"/>
            <p:cNvGrpSpPr>
              <a:grpSpLocks/>
            </p:cNvGrpSpPr>
            <p:nvPr/>
          </p:nvGrpSpPr>
          <p:grpSpPr bwMode="auto">
            <a:xfrm>
              <a:off x="1828800" y="3830638"/>
              <a:ext cx="762000" cy="665162"/>
              <a:chOff x="1110" y="2656"/>
              <a:chExt cx="1549" cy="1351"/>
            </a:xfrm>
          </p:grpSpPr>
          <p:sp>
            <p:nvSpPr>
              <p:cNvPr id="67602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603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604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609" name="Line 25"/>
            <p:cNvSpPr>
              <a:spLocks noChangeShapeType="1"/>
            </p:cNvSpPr>
            <p:nvPr/>
          </p:nvSpPr>
          <p:spPr bwMode="auto">
            <a:xfrm>
              <a:off x="2438400" y="4440238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7610" name="Text Box 26"/>
            <p:cNvSpPr txBox="1">
              <a:spLocks noChangeArrowheads="1"/>
            </p:cNvSpPr>
            <p:nvPr/>
          </p:nvSpPr>
          <p:spPr bwMode="auto">
            <a:xfrm>
              <a:off x="2628679" y="3893184"/>
              <a:ext cx="46346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Thiết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kế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phần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cứng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,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phần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mềm</a:t>
              </a:r>
              <a:endParaRPr lang="en-US" sz="2400" b="0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7611" name="Text Box 27"/>
            <p:cNvSpPr txBox="1">
              <a:spLocks noChangeArrowheads="1"/>
            </p:cNvSpPr>
            <p:nvPr/>
          </p:nvSpPr>
          <p:spPr bwMode="gray">
            <a:xfrm>
              <a:off x="2025650" y="3929063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93775" y="3789126"/>
            <a:ext cx="5410200" cy="665162"/>
            <a:chOff x="1828800" y="4745038"/>
            <a:chExt cx="5410200" cy="665162"/>
          </a:xfrm>
        </p:grpSpPr>
        <p:grpSp>
          <p:nvGrpSpPr>
            <p:cNvPr id="67605" name="Group 21"/>
            <p:cNvGrpSpPr>
              <a:grpSpLocks/>
            </p:cNvGrpSpPr>
            <p:nvPr/>
          </p:nvGrpSpPr>
          <p:grpSpPr bwMode="auto">
            <a:xfrm>
              <a:off x="1828800" y="4745038"/>
              <a:ext cx="762000" cy="665162"/>
              <a:chOff x="3174" y="2656"/>
              <a:chExt cx="1549" cy="1351"/>
            </a:xfrm>
          </p:grpSpPr>
          <p:sp>
            <p:nvSpPr>
              <p:cNvPr id="67606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607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608" name="AutoShape 24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612" name="Line 28"/>
            <p:cNvSpPr>
              <a:spLocks noChangeShapeType="1"/>
            </p:cNvSpPr>
            <p:nvPr/>
          </p:nvSpPr>
          <p:spPr bwMode="auto">
            <a:xfrm>
              <a:off x="2438400" y="5354638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7613" name="Text Box 29"/>
            <p:cNvSpPr txBox="1">
              <a:spLocks noChangeArrowheads="1"/>
            </p:cNvSpPr>
            <p:nvPr/>
          </p:nvSpPr>
          <p:spPr bwMode="auto">
            <a:xfrm>
              <a:off x="2664460" y="4779114"/>
              <a:ext cx="276870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>
                  <a:solidFill>
                    <a:schemeClr val="tx2"/>
                  </a:solidFill>
                  <a:cs typeface="Arial" panose="020B0604020202020204" pitchFamily="34" charset="0"/>
                </a:rPr>
                <a:t>Kiểm tra sản phẩm</a:t>
              </a:r>
            </a:p>
          </p:txBody>
        </p:sp>
        <p:sp>
          <p:nvSpPr>
            <p:cNvPr id="67614" name="Text Box 30"/>
            <p:cNvSpPr txBox="1">
              <a:spLocks noChangeArrowheads="1"/>
            </p:cNvSpPr>
            <p:nvPr/>
          </p:nvSpPr>
          <p:spPr bwMode="gray">
            <a:xfrm>
              <a:off x="2025650" y="4843463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67615" name="Text Box 31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0"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90600" y="4593730"/>
            <a:ext cx="5410200" cy="665162"/>
            <a:chOff x="1828800" y="5634037"/>
            <a:chExt cx="5410200" cy="665162"/>
          </a:xfrm>
        </p:grpSpPr>
        <p:grpSp>
          <p:nvGrpSpPr>
            <p:cNvPr id="34" name="Group 17"/>
            <p:cNvGrpSpPr>
              <a:grpSpLocks/>
            </p:cNvGrpSpPr>
            <p:nvPr/>
          </p:nvGrpSpPr>
          <p:grpSpPr bwMode="auto">
            <a:xfrm>
              <a:off x="1828800" y="5634037"/>
              <a:ext cx="762000" cy="665162"/>
              <a:chOff x="1110" y="2656"/>
              <a:chExt cx="1549" cy="1351"/>
            </a:xfrm>
          </p:grpSpPr>
          <p:sp>
            <p:nvSpPr>
              <p:cNvPr id="3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3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3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Line 25"/>
            <p:cNvSpPr>
              <a:spLocks noChangeShapeType="1"/>
            </p:cNvSpPr>
            <p:nvPr/>
          </p:nvSpPr>
          <p:spPr bwMode="auto">
            <a:xfrm>
              <a:off x="2438400" y="6243637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9" name="Text Box 26"/>
            <p:cNvSpPr txBox="1">
              <a:spLocks noChangeArrowheads="1"/>
            </p:cNvSpPr>
            <p:nvPr/>
          </p:nvSpPr>
          <p:spPr bwMode="auto">
            <a:xfrm>
              <a:off x="2667634" y="5694077"/>
              <a:ext cx="13147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Kết</a:t>
              </a:r>
              <a:r>
                <a:rPr lang="en-US" sz="2400" b="0" dirty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luận</a:t>
              </a:r>
              <a:endParaRPr lang="en-US" sz="2400" b="0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0" name="Text Box 27"/>
            <p:cNvSpPr txBox="1">
              <a:spLocks noChangeArrowheads="1"/>
            </p:cNvSpPr>
            <p:nvPr/>
          </p:nvSpPr>
          <p:spPr bwMode="gray">
            <a:xfrm>
              <a:off x="2024563" y="5732462"/>
              <a:ext cx="35618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>
                <a:cs typeface="Arial" panose="020B0604020202020204" pitchFamily="34" charset="0"/>
              </a:rPr>
              <a:pPr/>
              <a:t>10</a:t>
            </a:fld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8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" fill="hold">
                                          <p:stCondLst>
                                            <p:cond delay="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" fill="hold">
                                          <p:stCondLst>
                                            <p:cond delay="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" fill="hold">
                                          <p:stCondLst>
                                            <p:cond delay="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63" y="1203097"/>
            <a:ext cx="5960932" cy="53504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3744" y="659290"/>
            <a:ext cx="6347714" cy="1320800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Mô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hình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Platform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đề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tài</a:t>
            </a:r>
            <a:endParaRPr lang="vi-V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3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5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9945" y="4975184"/>
            <a:ext cx="6322315" cy="2020358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 đầu </a:t>
            </a:r>
            <a:r>
              <a:rPr lang="vi-V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cuố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vi-V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18" y="1303252"/>
            <a:ext cx="5562600" cy="35466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3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6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>
                <a:cs typeface="Arial" panose="020B0604020202020204" pitchFamily="34" charset="0"/>
              </a:rPr>
              <a:pPr/>
              <a:t>13</a:t>
            </a:fld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18111" y="2003901"/>
            <a:ext cx="4267200" cy="2020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US" sz="28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Modbus 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endParaRPr lang="en-US" sz="28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US" sz="28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sz="28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28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Z-Wave</a:t>
            </a:r>
            <a:endParaRPr lang="vi-VN" sz="28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buFont typeface="Arial" panose="020B0604020202020204" pitchFamily="34" charset="0"/>
              <a:buChar char="•"/>
            </a:pPr>
            <a:endParaRPr lang="vi-VN" sz="28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buFont typeface="Arial" panose="020B0604020202020204" pitchFamily="34" charset="0"/>
              <a:buChar char="•"/>
            </a:pPr>
            <a:endParaRPr lang="vi-VN" sz="2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67200" y="1752600"/>
            <a:ext cx="0" cy="3505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4400802" y="1988661"/>
            <a:ext cx="4895598" cy="29643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buFont typeface="Wingdings" panose="05000000000000000000" pitchFamily="2" charset="2"/>
              <a:buChar char="§"/>
            </a:pPr>
            <a:r>
              <a:rPr lang="en-US" sz="28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28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  <a:p>
            <a:pPr marL="800100" lvl="1" indent="-342900" fontAlgn="auto">
              <a:buFont typeface="Arial" panose="020B0604020202020204" pitchFamily="34" charset="0"/>
              <a:buChar char="•"/>
            </a:pPr>
            <a:r>
              <a:rPr lang="en-US" sz="26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Modbus Slave</a:t>
            </a:r>
          </a:p>
          <a:p>
            <a:pPr marL="800100" lvl="1" indent="-342900" fontAlgn="auto">
              <a:buFont typeface="Arial" panose="020B0604020202020204" pitchFamily="34" charset="0"/>
              <a:buChar char="•"/>
            </a:pPr>
            <a:r>
              <a:rPr lang="en-US" sz="26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26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</a:p>
          <a:p>
            <a:pPr marL="457200" indent="-457200" fontAlgn="auto">
              <a:buFont typeface="Wingdings" panose="05000000000000000000" pitchFamily="2" charset="2"/>
              <a:buChar char="§"/>
            </a:pPr>
            <a:r>
              <a:rPr lang="en-US" sz="28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Z-Wave Node</a:t>
            </a:r>
          </a:p>
          <a:p>
            <a:pPr marL="800100" lvl="1" indent="-342900" fontAlgn="auto">
              <a:buFont typeface="Arial" panose="020B0604020202020204" pitchFamily="34" charset="0"/>
              <a:buChar char="•"/>
            </a:pPr>
            <a:r>
              <a:rPr lang="en-US" sz="26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6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endParaRPr lang="en-US" sz="26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auto">
              <a:buFont typeface="Arial" panose="020B0604020202020204" pitchFamily="34" charset="0"/>
              <a:buChar char="•"/>
            </a:pPr>
            <a:r>
              <a:rPr lang="en-US" sz="26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6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6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motion</a:t>
            </a:r>
          </a:p>
          <a:p>
            <a:pPr marL="800100" lvl="1" indent="-342900" fontAlgn="auto">
              <a:buFont typeface="Arial" panose="020B0604020202020204" pitchFamily="34" charset="0"/>
              <a:buChar char="•"/>
            </a:pPr>
            <a:r>
              <a:rPr lang="en-US" sz="26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en-US" sz="26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endParaRPr lang="vi-VN" sz="28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buFont typeface="Arial" panose="020B0604020202020204" pitchFamily="34" charset="0"/>
              <a:buChar char="•"/>
            </a:pPr>
            <a:endParaRPr lang="vi-VN" sz="2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1295400" y="1211463"/>
            <a:ext cx="4876800" cy="2020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fontAlgn="auto">
              <a:buFont typeface="Arial" panose="020B0604020202020204" pitchFamily="34" charset="0"/>
              <a:buChar char="•"/>
            </a:pPr>
            <a:r>
              <a:rPr lang="en-US" sz="28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vi-VN" sz="28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auto">
              <a:buFont typeface="Arial" panose="020B0604020202020204" pitchFamily="34" charset="0"/>
              <a:buChar char="•"/>
            </a:pPr>
            <a:endParaRPr lang="vi-VN" sz="2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3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2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0" y="1180520"/>
            <a:ext cx="6029325" cy="48672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endParaRPr lang="vi-VN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483247" y="244637"/>
            <a:ext cx="6347714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fontAlgn="auto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Thiết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bị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đầu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cuối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Gateway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</a:t>
            </a:r>
            <a:endParaRPr lang="vi-V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3247" y="4191001"/>
            <a:ext cx="6868239" cy="19812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/>
          <p:cNvSpPr/>
          <p:nvPr/>
        </p:nvSpPr>
        <p:spPr>
          <a:xfrm>
            <a:off x="483246" y="3330602"/>
            <a:ext cx="6868239" cy="8603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/>
          <p:cNvSpPr/>
          <p:nvPr/>
        </p:nvSpPr>
        <p:spPr>
          <a:xfrm>
            <a:off x="483246" y="1180519"/>
            <a:ext cx="6868239" cy="2150082"/>
          </a:xfrm>
          <a:prstGeom prst="rect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4" descr="LoRaWAN | The Things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4" y="3588172"/>
            <a:ext cx="1928588" cy="8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MODBUS Slave - Embedded Exper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5398941"/>
            <a:ext cx="2159002" cy="73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022919-7FB2-49B8-A207-7836314C4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45" y="1279201"/>
            <a:ext cx="1370956" cy="661841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3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07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Autofit/>
          </a:bodyPr>
          <a:lstStyle/>
          <a:p>
            <a:r>
              <a:rPr lang="en-US" dirty="0" smtClean="0"/>
              <a:t>Mục lục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0600" y="1250157"/>
            <a:ext cx="5410200" cy="665162"/>
            <a:chOff x="1828800" y="2024063"/>
            <a:chExt cx="5410200" cy="665162"/>
          </a:xfrm>
        </p:grpSpPr>
        <p:grpSp>
          <p:nvGrpSpPr>
            <p:cNvPr id="67587" name="Group 3"/>
            <p:cNvGrpSpPr>
              <a:grpSpLocks/>
            </p:cNvGrpSpPr>
            <p:nvPr/>
          </p:nvGrpSpPr>
          <p:grpSpPr bwMode="auto">
            <a:xfrm>
              <a:off x="1828800" y="2024063"/>
              <a:ext cx="762000" cy="665162"/>
              <a:chOff x="1110" y="2656"/>
              <a:chExt cx="1549" cy="1351"/>
            </a:xfrm>
          </p:grpSpPr>
          <p:sp>
            <p:nvSpPr>
              <p:cNvPr id="67588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9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90" name="AutoShape 6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595" name="Line 11"/>
            <p:cNvSpPr>
              <a:spLocks noChangeShapeType="1"/>
            </p:cNvSpPr>
            <p:nvPr/>
          </p:nvSpPr>
          <p:spPr bwMode="auto">
            <a:xfrm>
              <a:off x="2438400" y="2633663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6" name="Text Box 12"/>
            <p:cNvSpPr txBox="1">
              <a:spLocks noChangeArrowheads="1"/>
            </p:cNvSpPr>
            <p:nvPr/>
          </p:nvSpPr>
          <p:spPr bwMode="auto">
            <a:xfrm>
              <a:off x="2667635" y="2146856"/>
              <a:ext cx="235513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>
                  <a:solidFill>
                    <a:schemeClr val="tx2"/>
                  </a:solidFill>
                </a:rPr>
                <a:t>Giới thiệu đề tài</a:t>
              </a:r>
            </a:p>
          </p:txBody>
        </p:sp>
        <p:sp>
          <p:nvSpPr>
            <p:cNvPr id="67597" name="Text Box 13"/>
            <p:cNvSpPr txBox="1">
              <a:spLocks noChangeArrowheads="1"/>
            </p:cNvSpPr>
            <p:nvPr/>
          </p:nvSpPr>
          <p:spPr bwMode="gray">
            <a:xfrm>
              <a:off x="2025650" y="2122488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90600" y="2114721"/>
            <a:ext cx="5410200" cy="665162"/>
            <a:chOff x="1828800" y="2938463"/>
            <a:chExt cx="5410200" cy="665162"/>
          </a:xfrm>
        </p:grpSpPr>
        <p:grpSp>
          <p:nvGrpSpPr>
            <p:cNvPr id="67591" name="Group 7"/>
            <p:cNvGrpSpPr>
              <a:grpSpLocks/>
            </p:cNvGrpSpPr>
            <p:nvPr/>
          </p:nvGrpSpPr>
          <p:grpSpPr bwMode="auto">
            <a:xfrm>
              <a:off x="1828800" y="2938463"/>
              <a:ext cx="762000" cy="665162"/>
              <a:chOff x="3174" y="2656"/>
              <a:chExt cx="1549" cy="1351"/>
            </a:xfrm>
          </p:grpSpPr>
          <p:sp>
            <p:nvSpPr>
              <p:cNvPr id="67592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93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94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598" name="Line 14"/>
            <p:cNvSpPr>
              <a:spLocks noChangeShapeType="1"/>
            </p:cNvSpPr>
            <p:nvPr/>
          </p:nvSpPr>
          <p:spPr bwMode="auto">
            <a:xfrm>
              <a:off x="2438400" y="3548063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9" name="Text Box 15"/>
            <p:cNvSpPr txBox="1">
              <a:spLocks noChangeArrowheads="1"/>
            </p:cNvSpPr>
            <p:nvPr/>
          </p:nvSpPr>
          <p:spPr bwMode="auto">
            <a:xfrm>
              <a:off x="2682875" y="3031916"/>
              <a:ext cx="218681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 smtClean="0">
                  <a:solidFill>
                    <a:schemeClr val="tx2"/>
                  </a:solidFill>
                </a:rPr>
                <a:t>Mục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tiêu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đề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tài</a:t>
              </a:r>
              <a:endParaRPr lang="en-US" sz="2400" b="0" dirty="0">
                <a:solidFill>
                  <a:schemeClr val="tx2"/>
                </a:solidFill>
              </a:endParaRPr>
            </a:p>
          </p:txBody>
        </p:sp>
        <p:sp>
          <p:nvSpPr>
            <p:cNvPr id="67600" name="Text Box 16"/>
            <p:cNvSpPr txBox="1">
              <a:spLocks noChangeArrowheads="1"/>
            </p:cNvSpPr>
            <p:nvPr/>
          </p:nvSpPr>
          <p:spPr bwMode="gray">
            <a:xfrm>
              <a:off x="2025650" y="3036888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90600" y="2942398"/>
            <a:ext cx="5434481" cy="665162"/>
            <a:chOff x="1828800" y="3830638"/>
            <a:chExt cx="5434481" cy="665162"/>
          </a:xfrm>
        </p:grpSpPr>
        <p:grpSp>
          <p:nvGrpSpPr>
            <p:cNvPr id="67601" name="Group 17"/>
            <p:cNvGrpSpPr>
              <a:grpSpLocks/>
            </p:cNvGrpSpPr>
            <p:nvPr/>
          </p:nvGrpSpPr>
          <p:grpSpPr bwMode="auto">
            <a:xfrm>
              <a:off x="1828800" y="3830638"/>
              <a:ext cx="762000" cy="665162"/>
              <a:chOff x="1110" y="2656"/>
              <a:chExt cx="1549" cy="1351"/>
            </a:xfrm>
          </p:grpSpPr>
          <p:sp>
            <p:nvSpPr>
              <p:cNvPr id="67602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3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4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609" name="Line 25"/>
            <p:cNvSpPr>
              <a:spLocks noChangeShapeType="1"/>
            </p:cNvSpPr>
            <p:nvPr/>
          </p:nvSpPr>
          <p:spPr bwMode="auto">
            <a:xfrm>
              <a:off x="2438400" y="4440238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0" name="Text Box 26"/>
            <p:cNvSpPr txBox="1">
              <a:spLocks noChangeArrowheads="1"/>
            </p:cNvSpPr>
            <p:nvPr/>
          </p:nvSpPr>
          <p:spPr bwMode="auto">
            <a:xfrm>
              <a:off x="2628679" y="3893184"/>
              <a:ext cx="46346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 smtClean="0">
                  <a:solidFill>
                    <a:schemeClr val="tx2"/>
                  </a:solidFill>
                </a:rPr>
                <a:t>Thiết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kế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phần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cứng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,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phần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mềm</a:t>
              </a:r>
              <a:endParaRPr lang="en-US" sz="2400" b="0" dirty="0">
                <a:solidFill>
                  <a:schemeClr val="tx2"/>
                </a:solidFill>
              </a:endParaRPr>
            </a:p>
          </p:txBody>
        </p:sp>
        <p:sp>
          <p:nvSpPr>
            <p:cNvPr id="67611" name="Text Box 27"/>
            <p:cNvSpPr txBox="1">
              <a:spLocks noChangeArrowheads="1"/>
            </p:cNvSpPr>
            <p:nvPr/>
          </p:nvSpPr>
          <p:spPr bwMode="gray">
            <a:xfrm>
              <a:off x="2025650" y="3929063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93775" y="3789126"/>
            <a:ext cx="5410200" cy="665162"/>
            <a:chOff x="1828800" y="4745038"/>
            <a:chExt cx="5410200" cy="665162"/>
          </a:xfrm>
        </p:grpSpPr>
        <p:grpSp>
          <p:nvGrpSpPr>
            <p:cNvPr id="67605" name="Group 21"/>
            <p:cNvGrpSpPr>
              <a:grpSpLocks/>
            </p:cNvGrpSpPr>
            <p:nvPr/>
          </p:nvGrpSpPr>
          <p:grpSpPr bwMode="auto">
            <a:xfrm>
              <a:off x="1828800" y="4745038"/>
              <a:ext cx="762000" cy="665162"/>
              <a:chOff x="3174" y="2656"/>
              <a:chExt cx="1549" cy="1351"/>
            </a:xfrm>
          </p:grpSpPr>
          <p:sp>
            <p:nvSpPr>
              <p:cNvPr id="67606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7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8" name="AutoShape 24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612" name="Line 28"/>
            <p:cNvSpPr>
              <a:spLocks noChangeShapeType="1"/>
            </p:cNvSpPr>
            <p:nvPr/>
          </p:nvSpPr>
          <p:spPr bwMode="auto">
            <a:xfrm>
              <a:off x="2438400" y="5354638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3" name="Text Box 29"/>
            <p:cNvSpPr txBox="1">
              <a:spLocks noChangeArrowheads="1"/>
            </p:cNvSpPr>
            <p:nvPr/>
          </p:nvSpPr>
          <p:spPr bwMode="auto">
            <a:xfrm>
              <a:off x="2664460" y="4779114"/>
              <a:ext cx="276870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>
                  <a:solidFill>
                    <a:schemeClr val="tx2"/>
                  </a:solidFill>
                </a:rPr>
                <a:t>Kiểm tra sản phẩm</a:t>
              </a:r>
            </a:p>
          </p:txBody>
        </p:sp>
        <p:sp>
          <p:nvSpPr>
            <p:cNvPr id="67614" name="Text Box 30"/>
            <p:cNvSpPr txBox="1">
              <a:spLocks noChangeArrowheads="1"/>
            </p:cNvSpPr>
            <p:nvPr/>
          </p:nvSpPr>
          <p:spPr bwMode="gray">
            <a:xfrm>
              <a:off x="2025650" y="4843463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67615" name="Text Box 31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0"/>
          </a:p>
        </p:txBody>
      </p:sp>
      <p:grpSp>
        <p:nvGrpSpPr>
          <p:cNvPr id="6" name="Group 5"/>
          <p:cNvGrpSpPr/>
          <p:nvPr/>
        </p:nvGrpSpPr>
        <p:grpSpPr>
          <a:xfrm>
            <a:off x="990600" y="4593730"/>
            <a:ext cx="5410200" cy="665162"/>
            <a:chOff x="1828800" y="5634037"/>
            <a:chExt cx="5410200" cy="665162"/>
          </a:xfrm>
        </p:grpSpPr>
        <p:grpSp>
          <p:nvGrpSpPr>
            <p:cNvPr id="34" name="Group 17"/>
            <p:cNvGrpSpPr>
              <a:grpSpLocks/>
            </p:cNvGrpSpPr>
            <p:nvPr/>
          </p:nvGrpSpPr>
          <p:grpSpPr bwMode="auto">
            <a:xfrm>
              <a:off x="1828800" y="5634037"/>
              <a:ext cx="762000" cy="665162"/>
              <a:chOff x="1110" y="2656"/>
              <a:chExt cx="1549" cy="1351"/>
            </a:xfrm>
          </p:grpSpPr>
          <p:sp>
            <p:nvSpPr>
              <p:cNvPr id="3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" name="Line 25"/>
            <p:cNvSpPr>
              <a:spLocks noChangeShapeType="1"/>
            </p:cNvSpPr>
            <p:nvPr/>
          </p:nvSpPr>
          <p:spPr bwMode="auto">
            <a:xfrm>
              <a:off x="2438400" y="6243637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 Box 26"/>
            <p:cNvSpPr txBox="1">
              <a:spLocks noChangeArrowheads="1"/>
            </p:cNvSpPr>
            <p:nvPr/>
          </p:nvSpPr>
          <p:spPr bwMode="auto">
            <a:xfrm>
              <a:off x="2667634" y="5694077"/>
              <a:ext cx="13147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>
                  <a:solidFill>
                    <a:schemeClr val="tx2"/>
                  </a:solidFill>
                </a:rPr>
                <a:t>Kết</a:t>
              </a:r>
              <a:r>
                <a:rPr lang="en-US" sz="2400" b="0" dirty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</a:rPr>
                <a:t>luận</a:t>
              </a:r>
              <a:endParaRPr lang="en-US" sz="2400" b="0" dirty="0">
                <a:solidFill>
                  <a:schemeClr val="tx2"/>
                </a:solidFill>
              </a:endParaRPr>
            </a:p>
          </p:txBody>
        </p:sp>
        <p:sp>
          <p:nvSpPr>
            <p:cNvPr id="40" name="Text Box 27"/>
            <p:cNvSpPr txBox="1">
              <a:spLocks noChangeArrowheads="1"/>
            </p:cNvSpPr>
            <p:nvPr/>
          </p:nvSpPr>
          <p:spPr bwMode="gray">
            <a:xfrm>
              <a:off x="2024563" y="5732462"/>
              <a:ext cx="35618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6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" fill="hold">
                                          <p:stCondLst>
                                            <p:cond delay="3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0" y="1174088"/>
            <a:ext cx="6029325" cy="4867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38400" y="4527448"/>
            <a:ext cx="1676400" cy="10370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483247" y="244637"/>
            <a:ext cx="6347714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fontAlgn="auto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Thiết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bị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đầu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cuối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Gateway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</a:t>
            </a:r>
            <a:endParaRPr lang="vi-V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3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1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Yêu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cầu</a:t>
            </a:r>
            <a:endParaRPr lang="vi-VN" sz="2400" b="0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371600" y="2133600"/>
            <a:ext cx="6347714" cy="16114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luồng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RS485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Ethernet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LAN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12VDC</a:t>
            </a:r>
            <a:endParaRPr lang="vi-VN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Modbus Serial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4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documents.app.lucidchart.com/documents/3571cc20-57c5-48bc-9792-c79a51ef8380/pages/0_0?a=7678&amp;x=392&amp;y=34&amp;w=909&amp;h=785&amp;store=1&amp;accept=image%2F*&amp;auth=LCA%20e044661da5a71259c94d39d3383ee32ff32a4d9a-ts%3D159426288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2" t="12846" r="532" b="6980"/>
          <a:stretch/>
        </p:blipFill>
        <p:spPr bwMode="auto">
          <a:xfrm>
            <a:off x="538343" y="1828800"/>
            <a:ext cx="6705600" cy="472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Sơ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đồ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khối</a:t>
            </a:r>
            <a:endParaRPr lang="vi-VN" sz="2400" b="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Modbus Serial</a:t>
            </a:r>
          </a:p>
        </p:txBody>
      </p:sp>
    </p:spTree>
    <p:extLst>
      <p:ext uri="{BB962C8B-B14F-4D97-AF65-F5344CB8AC3E}">
        <p14:creationId xmlns:p14="http://schemas.microsoft.com/office/powerpoint/2010/main" val="36371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773"/>
          <a:stretch/>
        </p:blipFill>
        <p:spPr>
          <a:xfrm>
            <a:off x="424764" y="2231363"/>
            <a:ext cx="6770120" cy="381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Modbus Serial</a:t>
            </a:r>
          </a:p>
        </p:txBody>
      </p:sp>
    </p:spTree>
    <p:extLst>
      <p:ext uri="{BB962C8B-B14F-4D97-AF65-F5344CB8AC3E}">
        <p14:creationId xmlns:p14="http://schemas.microsoft.com/office/powerpoint/2010/main" val="338019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Mục lục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0600" y="1250157"/>
            <a:ext cx="5410200" cy="665162"/>
            <a:chOff x="1828800" y="2024063"/>
            <a:chExt cx="5410200" cy="665162"/>
          </a:xfrm>
        </p:grpSpPr>
        <p:grpSp>
          <p:nvGrpSpPr>
            <p:cNvPr id="67587" name="Group 3"/>
            <p:cNvGrpSpPr>
              <a:grpSpLocks/>
            </p:cNvGrpSpPr>
            <p:nvPr/>
          </p:nvGrpSpPr>
          <p:grpSpPr bwMode="auto">
            <a:xfrm>
              <a:off x="1828800" y="2024063"/>
              <a:ext cx="762000" cy="665162"/>
              <a:chOff x="1110" y="2656"/>
              <a:chExt cx="1549" cy="1351"/>
            </a:xfrm>
          </p:grpSpPr>
          <p:sp>
            <p:nvSpPr>
              <p:cNvPr id="67588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589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590" name="AutoShape 6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95" name="Line 11"/>
            <p:cNvSpPr>
              <a:spLocks noChangeShapeType="1"/>
            </p:cNvSpPr>
            <p:nvPr/>
          </p:nvSpPr>
          <p:spPr bwMode="auto">
            <a:xfrm>
              <a:off x="2438400" y="2633663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7596" name="Text Box 12"/>
            <p:cNvSpPr txBox="1">
              <a:spLocks noChangeArrowheads="1"/>
            </p:cNvSpPr>
            <p:nvPr/>
          </p:nvSpPr>
          <p:spPr bwMode="auto">
            <a:xfrm>
              <a:off x="2667635" y="2146856"/>
              <a:ext cx="235513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>
                  <a:solidFill>
                    <a:schemeClr val="tx2"/>
                  </a:solidFill>
                  <a:cs typeface="Arial" panose="020B0604020202020204" pitchFamily="34" charset="0"/>
                </a:rPr>
                <a:t>Giới thiệu đề tài</a:t>
              </a:r>
            </a:p>
          </p:txBody>
        </p:sp>
        <p:sp>
          <p:nvSpPr>
            <p:cNvPr id="67597" name="Text Box 13"/>
            <p:cNvSpPr txBox="1">
              <a:spLocks noChangeArrowheads="1"/>
            </p:cNvSpPr>
            <p:nvPr/>
          </p:nvSpPr>
          <p:spPr bwMode="gray">
            <a:xfrm>
              <a:off x="2025650" y="2122488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90600" y="2114721"/>
            <a:ext cx="5410200" cy="665162"/>
            <a:chOff x="1828800" y="2938463"/>
            <a:chExt cx="5410200" cy="665162"/>
          </a:xfrm>
        </p:grpSpPr>
        <p:grpSp>
          <p:nvGrpSpPr>
            <p:cNvPr id="67591" name="Group 7"/>
            <p:cNvGrpSpPr>
              <a:grpSpLocks/>
            </p:cNvGrpSpPr>
            <p:nvPr/>
          </p:nvGrpSpPr>
          <p:grpSpPr bwMode="auto">
            <a:xfrm>
              <a:off x="1828800" y="2938463"/>
              <a:ext cx="762000" cy="665162"/>
              <a:chOff x="3174" y="2656"/>
              <a:chExt cx="1549" cy="1351"/>
            </a:xfrm>
          </p:grpSpPr>
          <p:sp>
            <p:nvSpPr>
              <p:cNvPr id="67592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593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594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98" name="Line 14"/>
            <p:cNvSpPr>
              <a:spLocks noChangeShapeType="1"/>
            </p:cNvSpPr>
            <p:nvPr/>
          </p:nvSpPr>
          <p:spPr bwMode="auto">
            <a:xfrm>
              <a:off x="2438400" y="3548063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7599" name="Text Box 15"/>
            <p:cNvSpPr txBox="1">
              <a:spLocks noChangeArrowheads="1"/>
            </p:cNvSpPr>
            <p:nvPr/>
          </p:nvSpPr>
          <p:spPr bwMode="auto">
            <a:xfrm>
              <a:off x="2682875" y="3031916"/>
              <a:ext cx="218681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Mục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tiêu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đề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tài</a:t>
              </a:r>
              <a:endParaRPr lang="en-US" sz="2400" b="0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7600" name="Text Box 16"/>
            <p:cNvSpPr txBox="1">
              <a:spLocks noChangeArrowheads="1"/>
            </p:cNvSpPr>
            <p:nvPr/>
          </p:nvSpPr>
          <p:spPr bwMode="gray">
            <a:xfrm>
              <a:off x="2025650" y="3036888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90600" y="2942398"/>
            <a:ext cx="5434481" cy="665162"/>
            <a:chOff x="1828800" y="3830638"/>
            <a:chExt cx="5434481" cy="665162"/>
          </a:xfrm>
        </p:grpSpPr>
        <p:grpSp>
          <p:nvGrpSpPr>
            <p:cNvPr id="67601" name="Group 17"/>
            <p:cNvGrpSpPr>
              <a:grpSpLocks/>
            </p:cNvGrpSpPr>
            <p:nvPr/>
          </p:nvGrpSpPr>
          <p:grpSpPr bwMode="auto">
            <a:xfrm>
              <a:off x="1828800" y="3830638"/>
              <a:ext cx="762000" cy="665162"/>
              <a:chOff x="1110" y="2656"/>
              <a:chExt cx="1549" cy="1351"/>
            </a:xfrm>
          </p:grpSpPr>
          <p:sp>
            <p:nvSpPr>
              <p:cNvPr id="67602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603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604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609" name="Line 25"/>
            <p:cNvSpPr>
              <a:spLocks noChangeShapeType="1"/>
            </p:cNvSpPr>
            <p:nvPr/>
          </p:nvSpPr>
          <p:spPr bwMode="auto">
            <a:xfrm>
              <a:off x="2438400" y="4440238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7610" name="Text Box 26"/>
            <p:cNvSpPr txBox="1">
              <a:spLocks noChangeArrowheads="1"/>
            </p:cNvSpPr>
            <p:nvPr/>
          </p:nvSpPr>
          <p:spPr bwMode="auto">
            <a:xfrm>
              <a:off x="2628679" y="3893184"/>
              <a:ext cx="46346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Thiết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kế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phần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cứng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,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phần</a:t>
              </a:r>
              <a:r>
                <a:rPr lang="en-US" sz="2400" b="0" dirty="0" smtClean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  <a:cs typeface="Arial" panose="020B0604020202020204" pitchFamily="34" charset="0"/>
                </a:rPr>
                <a:t>mềm</a:t>
              </a:r>
              <a:endParaRPr lang="en-US" sz="2400" b="0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7611" name="Text Box 27"/>
            <p:cNvSpPr txBox="1">
              <a:spLocks noChangeArrowheads="1"/>
            </p:cNvSpPr>
            <p:nvPr/>
          </p:nvSpPr>
          <p:spPr bwMode="gray">
            <a:xfrm>
              <a:off x="2025650" y="3929063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93775" y="3789126"/>
            <a:ext cx="5410200" cy="665162"/>
            <a:chOff x="1828800" y="4745038"/>
            <a:chExt cx="5410200" cy="665162"/>
          </a:xfrm>
        </p:grpSpPr>
        <p:grpSp>
          <p:nvGrpSpPr>
            <p:cNvPr id="67605" name="Group 21"/>
            <p:cNvGrpSpPr>
              <a:grpSpLocks/>
            </p:cNvGrpSpPr>
            <p:nvPr/>
          </p:nvGrpSpPr>
          <p:grpSpPr bwMode="auto">
            <a:xfrm>
              <a:off x="1828800" y="4745038"/>
              <a:ext cx="762000" cy="665162"/>
              <a:chOff x="3174" y="2656"/>
              <a:chExt cx="1549" cy="1351"/>
            </a:xfrm>
          </p:grpSpPr>
          <p:sp>
            <p:nvSpPr>
              <p:cNvPr id="67606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607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608" name="AutoShape 24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612" name="Line 28"/>
            <p:cNvSpPr>
              <a:spLocks noChangeShapeType="1"/>
            </p:cNvSpPr>
            <p:nvPr/>
          </p:nvSpPr>
          <p:spPr bwMode="auto">
            <a:xfrm>
              <a:off x="2438400" y="5354638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7613" name="Text Box 29"/>
            <p:cNvSpPr txBox="1">
              <a:spLocks noChangeArrowheads="1"/>
            </p:cNvSpPr>
            <p:nvPr/>
          </p:nvSpPr>
          <p:spPr bwMode="auto">
            <a:xfrm>
              <a:off x="2664460" y="4779114"/>
              <a:ext cx="276870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>
                  <a:solidFill>
                    <a:schemeClr val="tx2"/>
                  </a:solidFill>
                  <a:cs typeface="Arial" panose="020B0604020202020204" pitchFamily="34" charset="0"/>
                </a:rPr>
                <a:t>Kiểm tra sản phẩm</a:t>
              </a:r>
            </a:p>
          </p:txBody>
        </p:sp>
        <p:sp>
          <p:nvSpPr>
            <p:cNvPr id="67614" name="Text Box 30"/>
            <p:cNvSpPr txBox="1">
              <a:spLocks noChangeArrowheads="1"/>
            </p:cNvSpPr>
            <p:nvPr/>
          </p:nvSpPr>
          <p:spPr bwMode="gray">
            <a:xfrm>
              <a:off x="2025650" y="4843463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67615" name="Text Box 31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0"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90600" y="4593730"/>
            <a:ext cx="5410200" cy="665162"/>
            <a:chOff x="1828800" y="5634037"/>
            <a:chExt cx="5410200" cy="665162"/>
          </a:xfrm>
        </p:grpSpPr>
        <p:grpSp>
          <p:nvGrpSpPr>
            <p:cNvPr id="34" name="Group 17"/>
            <p:cNvGrpSpPr>
              <a:grpSpLocks/>
            </p:cNvGrpSpPr>
            <p:nvPr/>
          </p:nvGrpSpPr>
          <p:grpSpPr bwMode="auto">
            <a:xfrm>
              <a:off x="1828800" y="5634037"/>
              <a:ext cx="762000" cy="665162"/>
              <a:chOff x="1110" y="2656"/>
              <a:chExt cx="1549" cy="1351"/>
            </a:xfrm>
          </p:grpSpPr>
          <p:sp>
            <p:nvSpPr>
              <p:cNvPr id="3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3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3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Line 25"/>
            <p:cNvSpPr>
              <a:spLocks noChangeShapeType="1"/>
            </p:cNvSpPr>
            <p:nvPr/>
          </p:nvSpPr>
          <p:spPr bwMode="auto">
            <a:xfrm>
              <a:off x="2438400" y="6243637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9" name="Text Box 26"/>
            <p:cNvSpPr txBox="1">
              <a:spLocks noChangeArrowheads="1"/>
            </p:cNvSpPr>
            <p:nvPr/>
          </p:nvSpPr>
          <p:spPr bwMode="auto">
            <a:xfrm>
              <a:off x="2667634" y="5694077"/>
              <a:ext cx="13147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Kết</a:t>
              </a:r>
              <a:r>
                <a:rPr lang="en-US" sz="2400" b="0" dirty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luận</a:t>
              </a:r>
              <a:endParaRPr lang="en-US" sz="2400" b="0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0" name="Text Box 27"/>
            <p:cNvSpPr txBox="1">
              <a:spLocks noChangeArrowheads="1"/>
            </p:cNvSpPr>
            <p:nvPr/>
          </p:nvSpPr>
          <p:spPr bwMode="gray">
            <a:xfrm>
              <a:off x="2024563" y="5732462"/>
              <a:ext cx="35618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>
                <a:cs typeface="Arial" panose="020B0604020202020204" pitchFamily="34" charset="0"/>
              </a:rPr>
              <a:pPr/>
              <a:t>2</a:t>
            </a:fld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8" y="2286000"/>
            <a:ext cx="6624223" cy="33528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Modbus Serial</a:t>
            </a:r>
          </a:p>
        </p:txBody>
      </p:sp>
    </p:spTree>
    <p:extLst>
      <p:ext uri="{BB962C8B-B14F-4D97-AF65-F5344CB8AC3E}">
        <p14:creationId xmlns:p14="http://schemas.microsoft.com/office/powerpoint/2010/main" val="209895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26" t="5697" r="-1626" b="-5697"/>
          <a:stretch/>
        </p:blipFill>
        <p:spPr>
          <a:xfrm>
            <a:off x="1178996" y="1832687"/>
            <a:ext cx="5111636" cy="2917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6" y="4940984"/>
            <a:ext cx="5302032" cy="1453488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Modbus Serial</a:t>
            </a:r>
          </a:p>
        </p:txBody>
      </p:sp>
    </p:spTree>
    <p:extLst>
      <p:ext uri="{BB962C8B-B14F-4D97-AF65-F5344CB8AC3E}">
        <p14:creationId xmlns:p14="http://schemas.microsoft.com/office/powerpoint/2010/main" val="27938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0249" y="1147547"/>
            <a:ext cx="4768840" cy="56726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83324" y="4708874"/>
            <a:ext cx="3466539" cy="1674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3001" y="2438399"/>
            <a:ext cx="1295400" cy="26001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90630" y="5132070"/>
            <a:ext cx="859222" cy="12362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1165" y="3039496"/>
            <a:ext cx="1193936" cy="12491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18133" y="6406488"/>
            <a:ext cx="230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4X RS485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89993" y="6461824"/>
            <a:ext cx="16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Ethernet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185" y="3130606"/>
            <a:ext cx="166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Power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>
                <a:solidFill>
                  <a:srgbClr val="FF0000"/>
                </a:solidFill>
              </a:rPr>
              <a:t>Suppy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0400" y="2455602"/>
            <a:ext cx="166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MCU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Modbus Serial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6303" y="2132949"/>
            <a:ext cx="1830476" cy="14484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13631" y="1652088"/>
            <a:ext cx="166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RS232</a:t>
            </a:r>
            <a:endParaRPr lang="vi-V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70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/>
      <p:bldP spid="14" grpId="0"/>
      <p:bldP spid="15" grpId="0"/>
      <p:bldP spid="16" grpId="0"/>
      <p:bldP spid="2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" y="2034973"/>
            <a:ext cx="6347714" cy="21623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LAN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qua Ethernet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Modbus Master ở 4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cổng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RS485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Server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Modbus Slave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qua MQTT</a:t>
            </a:r>
          </a:p>
          <a:p>
            <a:pPr marL="0" indent="0" fontAlgn="auto">
              <a:buNone/>
            </a:pP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buFont typeface="Wingdings" panose="05000000000000000000" pitchFamily="2" charset="2"/>
              <a:buChar char="§"/>
            </a:pP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auto">
              <a:buNone/>
            </a:pPr>
            <a:endParaRPr lang="vi-VN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4871" y="1162377"/>
            <a:ext cx="49161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Xây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dựng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mềm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Yêu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cầu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Modbus Serial</a:t>
            </a:r>
          </a:p>
        </p:txBody>
      </p:sp>
    </p:spTree>
    <p:extLst>
      <p:ext uri="{BB962C8B-B14F-4D97-AF65-F5344CB8AC3E}">
        <p14:creationId xmlns:p14="http://schemas.microsoft.com/office/powerpoint/2010/main" val="18403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hrome Download\Untitled Diagram 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1" y="1585132"/>
            <a:ext cx="5467657" cy="51204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Xây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dựng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mềm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Modbus Serial</a:t>
            </a:r>
          </a:p>
        </p:txBody>
      </p:sp>
    </p:spTree>
    <p:extLst>
      <p:ext uri="{BB962C8B-B14F-4D97-AF65-F5344CB8AC3E}">
        <p14:creationId xmlns:p14="http://schemas.microsoft.com/office/powerpoint/2010/main" val="365164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8200" y="1905000"/>
            <a:ext cx="6553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nối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thành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công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với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cs typeface="Arial" panose="020B0604020202020204" pitchFamily="34" charset="0"/>
              </a:rPr>
              <a:t> Server </a:t>
            </a:r>
            <a:r>
              <a:rPr lang="en-US" sz="2400" b="0" dirty="0" err="1" smtClean="0">
                <a:cs typeface="Arial" panose="020B0604020202020204" pitchFamily="34" charset="0"/>
              </a:rPr>
              <a:t>thông</a:t>
            </a:r>
            <a:r>
              <a:rPr lang="en-US" sz="2400" b="0" dirty="0" smtClean="0">
                <a:cs typeface="Arial" panose="020B0604020202020204" pitchFamily="34" charset="0"/>
              </a:rPr>
              <a:t> qua MQTT</a:t>
            </a:r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cs typeface="Arial" panose="020B0604020202020204" pitchFamily="34" charset="0"/>
              </a:rPr>
              <a:t>Quản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lý</a:t>
            </a:r>
            <a:r>
              <a:rPr lang="en-US" sz="2400" b="0" dirty="0" smtClean="0">
                <a:cs typeface="Arial" panose="020B0604020202020204" pitchFamily="34" charset="0"/>
              </a:rPr>
              <a:t> 4 </a:t>
            </a:r>
            <a:r>
              <a:rPr lang="en-US" sz="2400" b="0" dirty="0" err="1" smtClean="0">
                <a:cs typeface="Arial" panose="020B0604020202020204" pitchFamily="34" charset="0"/>
              </a:rPr>
              <a:t>mạng</a:t>
            </a:r>
            <a:r>
              <a:rPr lang="en-US" sz="2400" b="0" dirty="0" smtClean="0">
                <a:cs typeface="Arial" panose="020B0604020202020204" pitchFamily="34" charset="0"/>
              </a:rPr>
              <a:t> Modbus </a:t>
            </a:r>
            <a:r>
              <a:rPr lang="en-US" sz="2400" b="0" dirty="0" err="1" smtClean="0">
                <a:cs typeface="Arial" panose="020B0604020202020204" pitchFamily="34" charset="0"/>
              </a:rPr>
              <a:t>thông</a:t>
            </a:r>
            <a:r>
              <a:rPr lang="en-US" sz="2400" b="0" dirty="0" smtClean="0">
                <a:cs typeface="Arial" panose="020B0604020202020204" pitchFamily="34" charset="0"/>
              </a:rPr>
              <a:t> qua 4 </a:t>
            </a:r>
            <a:r>
              <a:rPr lang="en-US" sz="2400" b="0" dirty="0" err="1" smtClean="0">
                <a:cs typeface="Arial" panose="020B0604020202020204" pitchFamily="34" charset="0"/>
              </a:rPr>
              <a:t>cổng</a:t>
            </a:r>
            <a:r>
              <a:rPr lang="en-US" sz="2400" b="0" dirty="0" smtClean="0">
                <a:cs typeface="Arial" panose="020B0604020202020204" pitchFamily="34" charset="0"/>
              </a:rPr>
              <a:t> RS485</a:t>
            </a:r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nối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được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với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cs typeface="Arial" panose="020B0604020202020204" pitchFamily="34" charset="0"/>
              </a:rPr>
              <a:t> Modbus Slave:</a:t>
            </a:r>
          </a:p>
          <a:p>
            <a:pPr marL="914400" lvl="1" indent="-457200" fontAlgn="auto">
              <a:buFont typeface="Wingdings" panose="05000000000000000000" pitchFamily="2" charset="2"/>
              <a:buChar char="q"/>
            </a:pPr>
            <a:r>
              <a:rPr lang="en-US" sz="2400" b="0" dirty="0" err="1" smtClean="0"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bị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tự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thi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công</a:t>
            </a:r>
            <a:endParaRPr lang="en-US" sz="2400" b="0" dirty="0" smtClean="0">
              <a:cs typeface="Arial" panose="020B0604020202020204" pitchFamily="34" charset="0"/>
            </a:endParaRPr>
          </a:p>
          <a:p>
            <a:pPr marL="914400" lvl="1" indent="-457200" fontAlgn="auto">
              <a:buFont typeface="Wingdings" panose="05000000000000000000" pitchFamily="2" charset="2"/>
              <a:buChar char="q"/>
            </a:pPr>
            <a:r>
              <a:rPr lang="en-US" sz="2400" b="0" dirty="0" err="1" smtClean="0"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bị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chuẩn</a:t>
            </a:r>
            <a:r>
              <a:rPr lang="en-US" sz="2400" b="0" dirty="0" smtClean="0">
                <a:cs typeface="Arial" panose="020B0604020202020204" pitchFamily="34" charset="0"/>
              </a:rPr>
              <a:t> Modbus: Delta VFD</a:t>
            </a:r>
            <a:endParaRPr lang="en-US" sz="2400" b="0" dirty="0">
              <a:cs typeface="Arial" panose="020B0604020202020204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3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quả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Modbus Serial</a:t>
            </a:r>
          </a:p>
        </p:txBody>
      </p:sp>
    </p:spTree>
    <p:extLst>
      <p:ext uri="{BB962C8B-B14F-4D97-AF65-F5344CB8AC3E}">
        <p14:creationId xmlns:p14="http://schemas.microsoft.com/office/powerpoint/2010/main" val="59265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0" y="1174088"/>
            <a:ext cx="6029325" cy="4867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2047727"/>
            <a:ext cx="2362200" cy="2233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3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1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70662" y="2213904"/>
            <a:ext cx="6811338" cy="205329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Concentrator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Z-Wave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5V.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8343" y="1619676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Yêu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cầu</a:t>
            </a:r>
            <a:endParaRPr lang="vi-VN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C48FC-B2B5-45DC-89AA-FBCD2BA06A8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vi-VN" sz="2400" b="0" dirty="0"/>
          </a:p>
        </p:txBody>
      </p:sp>
    </p:spTree>
    <p:extLst>
      <p:ext uri="{BB962C8B-B14F-4D97-AF65-F5344CB8AC3E}">
        <p14:creationId xmlns:p14="http://schemas.microsoft.com/office/powerpoint/2010/main" val="37163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116" y="1732236"/>
            <a:ext cx="6347714" cy="16114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RAK833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Concentrator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nhúng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Rasperry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ZM5202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Z-Wave Controller 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072" y="4523398"/>
            <a:ext cx="1669761" cy="1526434"/>
          </a:xfrm>
          <a:prstGeom prst="rect">
            <a:avLst/>
          </a:prstGeom>
        </p:spPr>
      </p:pic>
      <p:pic>
        <p:nvPicPr>
          <p:cNvPr id="11278" name="Picture 14" descr="Raspberry Pi 3 Model B+ chính hãng - Made in the U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3" b="23451"/>
          <a:stretch/>
        </p:blipFill>
        <p:spPr bwMode="auto">
          <a:xfrm>
            <a:off x="467250" y="3314702"/>
            <a:ext cx="3810000" cy="24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AK833 SPI LoRa Gateway Concentrator mPCIe Module (based on SX1301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r="18748" b="7205"/>
          <a:stretch/>
        </p:blipFill>
        <p:spPr bwMode="auto">
          <a:xfrm>
            <a:off x="4876800" y="1137911"/>
            <a:ext cx="2080514" cy="296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C48FC-B2B5-45DC-89AA-FBCD2BA06A8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vi-VN" sz="2400" b="0" dirty="0"/>
          </a:p>
        </p:txBody>
      </p:sp>
    </p:spTree>
    <p:extLst>
      <p:ext uri="{BB962C8B-B14F-4D97-AF65-F5344CB8AC3E}">
        <p14:creationId xmlns:p14="http://schemas.microsoft.com/office/powerpoint/2010/main" val="3724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3554" name="Picture 2" descr="https://documents.app.lucidchart.com/documents/3571cc20-57c5-48bc-9792-c79a51ef8380/pages/0_0?a=9019&amp;x=877&amp;y=176&amp;w=940&amp;h=518&amp;store=1&amp;accept=image%2F*&amp;auth=LCA%20f416b224685b25c5192a60645fc00d3df4af34fc-ts%3D15963580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55126"/>
            <a:ext cx="6821102" cy="375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vi-VN" sz="2400" b="0" dirty="0"/>
          </a:p>
        </p:txBody>
      </p:sp>
    </p:spTree>
    <p:extLst>
      <p:ext uri="{BB962C8B-B14F-4D97-AF65-F5344CB8AC3E}">
        <p14:creationId xmlns:p14="http://schemas.microsoft.com/office/powerpoint/2010/main" val="413709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8686" y="191293"/>
            <a:ext cx="7162800" cy="563563"/>
          </a:xfrm>
        </p:spPr>
        <p:txBody>
          <a:bodyPr>
            <a:no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28368" y="945488"/>
            <a:ext cx="8229600" cy="5095875"/>
          </a:xfrm>
        </p:spPr>
        <p:txBody>
          <a:bodyPr/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Internet of Things</a:t>
            </a:r>
          </a:p>
          <a:p>
            <a:endParaRPr lang="en-US" dirty="0"/>
          </a:p>
        </p:txBody>
      </p:sp>
      <p:pic>
        <p:nvPicPr>
          <p:cNvPr id="25" name="Picture 24" descr="IoT: Nhìn lại một năm phát triển tại Việt Na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71" y="1666776"/>
            <a:ext cx="6894286" cy="41468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7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28"/>
          <a:stretch/>
        </p:blipFill>
        <p:spPr>
          <a:xfrm>
            <a:off x="539463" y="1942747"/>
            <a:ext cx="6705870" cy="375941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vi-VN" sz="2400" b="0" dirty="0"/>
          </a:p>
        </p:txBody>
      </p:sp>
    </p:spTree>
    <p:extLst>
      <p:ext uri="{BB962C8B-B14F-4D97-AF65-F5344CB8AC3E}">
        <p14:creationId xmlns:p14="http://schemas.microsoft.com/office/powerpoint/2010/main" val="339703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2" y="1912620"/>
            <a:ext cx="6305578" cy="3868452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vi-VN" sz="2400" b="0" dirty="0"/>
          </a:p>
        </p:txBody>
      </p:sp>
    </p:spTree>
    <p:extLst>
      <p:ext uri="{BB962C8B-B14F-4D97-AF65-F5344CB8AC3E}">
        <p14:creationId xmlns:p14="http://schemas.microsoft.com/office/powerpoint/2010/main" val="232013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C48FC-B2B5-45DC-89AA-FBCD2BA06A8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vi-VN" sz="24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998"/>
          <a:stretch/>
        </p:blipFill>
        <p:spPr>
          <a:xfrm>
            <a:off x="894871" y="1654295"/>
            <a:ext cx="5938337" cy="3328958"/>
          </a:xfrm>
          <a:prstGeom prst="rect">
            <a:avLst/>
          </a:prstGeom>
        </p:spPr>
      </p:pic>
      <p:sp>
        <p:nvSpPr>
          <p:cNvPr id="14" name="Content Placeholder 1"/>
          <p:cNvSpPr txBox="1">
            <a:spLocks/>
          </p:cNvSpPr>
          <p:nvPr/>
        </p:nvSpPr>
        <p:spPr>
          <a:xfrm>
            <a:off x="609600" y="5450620"/>
            <a:ext cx="6347714" cy="12255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module.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8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5000" y="2443926"/>
            <a:ext cx="2895600" cy="16764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89026" y="2864560"/>
            <a:ext cx="1408068" cy="14531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51678" y="4226780"/>
            <a:ext cx="2971800" cy="786726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066" y="4637202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Power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Suppy</a:t>
            </a:r>
            <a:endParaRPr lang="vi-V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066" y="2835906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LoRa</a:t>
            </a:r>
            <a:r>
              <a:rPr lang="en-US" dirty="0" smtClean="0">
                <a:solidFill>
                  <a:srgbClr val="FF0000"/>
                </a:solidFill>
              </a:rPr>
              <a:t> Concentrator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73547" y="4459069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Z-Wave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Controller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57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2400" y="1905000"/>
            <a:ext cx="7695588" cy="16114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Concentrator qua SPI.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Server ở Local.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Z-Wave Controller qua Serial.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Server.</a:t>
            </a:r>
          </a:p>
          <a:p>
            <a:pPr fontAlgn="auto">
              <a:buFont typeface="Wingdings" panose="05000000000000000000" pitchFamily="2" charset="2"/>
              <a:buChar char="§"/>
            </a:pP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auto">
              <a:buNone/>
            </a:pPr>
            <a:endParaRPr lang="vi-VN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Xây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dựng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mềm</a:t>
            </a:r>
            <a:endParaRPr lang="vi-VN" sz="2400" b="0" dirty="0"/>
          </a:p>
        </p:txBody>
      </p:sp>
    </p:spTree>
    <p:extLst>
      <p:ext uri="{BB962C8B-B14F-4D97-AF65-F5344CB8AC3E}">
        <p14:creationId xmlns:p14="http://schemas.microsoft.com/office/powerpoint/2010/main" val="428607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96" y="1725978"/>
            <a:ext cx="4467103" cy="5022964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Xây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dựng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mềm</a:t>
            </a:r>
            <a:endParaRPr lang="vi-VN" sz="2400" b="0" dirty="0"/>
          </a:p>
        </p:txBody>
      </p:sp>
    </p:spTree>
    <p:extLst>
      <p:ext uri="{BB962C8B-B14F-4D97-AF65-F5344CB8AC3E}">
        <p14:creationId xmlns:p14="http://schemas.microsoft.com/office/powerpoint/2010/main" val="35922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94135" y="1458408"/>
            <a:ext cx="6135265" cy="16114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ChirpStack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Server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RESTAPI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Server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bịLoRaWAN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Z-Wave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Z-Wave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Z-Wave Controller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Server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qua Z-Wave Command Handler</a:t>
            </a:r>
            <a:endParaRPr lang="vi-VN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9066" y="191713"/>
            <a:ext cx="677824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Z-Wave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0298" y="852112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3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quả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49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99909"/>
            <a:ext cx="7055229" cy="458589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3.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quả</a:t>
            </a:r>
            <a:endParaRPr lang="vi-VN" sz="2400" b="0" dirty="0"/>
          </a:p>
        </p:txBody>
      </p:sp>
    </p:spTree>
    <p:extLst>
      <p:ext uri="{BB962C8B-B14F-4D97-AF65-F5344CB8AC3E}">
        <p14:creationId xmlns:p14="http://schemas.microsoft.com/office/powerpoint/2010/main" val="4637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0" y="1174088"/>
            <a:ext cx="6029325" cy="4867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80913" y="3503594"/>
            <a:ext cx="1676400" cy="15256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3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9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/>
          <p:cNvSpPr txBox="1">
            <a:spLocks/>
          </p:cNvSpPr>
          <p:nvPr/>
        </p:nvSpPr>
        <p:spPr>
          <a:xfrm>
            <a:off x="1143000" y="1981200"/>
            <a:ext cx="5426570" cy="4773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endParaRPr lang="vi-VN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8566" y="1661820"/>
            <a:ext cx="3925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Yêu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cầu</a:t>
            </a:r>
            <a:endParaRPr lang="vi-VN" sz="2400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4343" y="2142681"/>
            <a:ext cx="722521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cổng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thu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thập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dữ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liệu</a:t>
            </a:r>
            <a:r>
              <a:rPr lang="en-US" sz="2400" b="0" dirty="0" smtClean="0">
                <a:cs typeface="Arial" panose="020B0604020202020204" pitchFamily="34" charset="0"/>
              </a:rPr>
              <a:t>:</a:t>
            </a:r>
          </a:p>
          <a:p>
            <a:pPr marL="914400" lvl="1" indent="-457200" fontAlgn="auto">
              <a:buFont typeface="Wingdings" panose="05000000000000000000" pitchFamily="2" charset="2"/>
              <a:buChar char="§"/>
            </a:pPr>
            <a:r>
              <a:rPr lang="en-US" sz="2400" b="0" dirty="0" smtClean="0">
                <a:cs typeface="Arial" panose="020B0604020202020204" pitchFamily="34" charset="0"/>
              </a:rPr>
              <a:t> Digital</a:t>
            </a:r>
          </a:p>
          <a:p>
            <a:pPr marL="914400" lvl="1" indent="-457200" fontAlgn="auto">
              <a:buFont typeface="Wingdings" panose="05000000000000000000" pitchFamily="2" charset="2"/>
              <a:buChar char="§"/>
            </a:pPr>
            <a:r>
              <a:rPr lang="en-US" sz="2400" b="0" dirty="0" smtClean="0">
                <a:cs typeface="Arial" panose="020B0604020202020204" pitchFamily="34" charset="0"/>
              </a:rPr>
              <a:t> Analog</a:t>
            </a:r>
          </a:p>
          <a:p>
            <a:pPr marL="914400" lvl="1" indent="-457200" fontAlgn="auto">
              <a:buFont typeface="Wingdings" panose="05000000000000000000" pitchFamily="2" charset="2"/>
              <a:buChar char="§"/>
            </a:pP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OneWire</a:t>
            </a:r>
            <a:endParaRPr lang="en-US" sz="2400" b="0" dirty="0" smtClean="0">
              <a:cs typeface="Arial" panose="020B0604020202020204" pitchFamily="34" charset="0"/>
            </a:endParaRPr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nối</a:t>
            </a:r>
            <a:r>
              <a:rPr lang="en-US" sz="2400" b="0" dirty="0" smtClean="0">
                <a:cs typeface="Arial" panose="020B0604020202020204" pitchFamily="34" charset="0"/>
              </a:rPr>
              <a:t>: </a:t>
            </a:r>
            <a:r>
              <a:rPr lang="en-US" sz="2400" b="0" dirty="0" err="1" smtClean="0">
                <a:cs typeface="Arial" panose="020B0604020202020204" pitchFamily="34" charset="0"/>
              </a:rPr>
              <a:t>hỗ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trợ</a:t>
            </a:r>
            <a:r>
              <a:rPr lang="en-US" sz="2400" b="0" dirty="0" smtClean="0">
                <a:cs typeface="Arial" panose="020B0604020202020204" pitchFamily="34" charset="0"/>
              </a:rPr>
              <a:t> 2 </a:t>
            </a:r>
            <a:r>
              <a:rPr lang="en-US" sz="2400" b="0" dirty="0" err="1" smtClean="0"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nối</a:t>
            </a:r>
            <a:endParaRPr lang="en-US" sz="2400" b="0" dirty="0" smtClean="0">
              <a:cs typeface="Arial" panose="020B0604020202020204" pitchFamily="34" charset="0"/>
            </a:endParaRPr>
          </a:p>
          <a:p>
            <a:pPr marL="914400" lvl="1" indent="-457200" fontAlgn="auto">
              <a:buFont typeface="Wingdings" panose="05000000000000000000" pitchFamily="2" charset="2"/>
              <a:buChar char="§"/>
            </a:pPr>
            <a:r>
              <a:rPr lang="en-US" sz="2400" b="0" dirty="0" smtClean="0">
                <a:cs typeface="Arial" panose="020B0604020202020204" pitchFamily="34" charset="0"/>
              </a:rPr>
              <a:t>Modbus Slave ở </a:t>
            </a:r>
            <a:r>
              <a:rPr lang="en-US" sz="2400" b="0" dirty="0" err="1" smtClean="0">
                <a:cs typeface="Arial" panose="020B0604020202020204" pitchFamily="34" charset="0"/>
              </a:rPr>
              <a:t>chế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độ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mạng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cục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bộ</a:t>
            </a:r>
            <a:endParaRPr lang="en-US" sz="2400" b="0" dirty="0" smtClean="0">
              <a:cs typeface="Arial" panose="020B0604020202020204" pitchFamily="34" charset="0"/>
            </a:endParaRPr>
          </a:p>
          <a:p>
            <a:pPr marL="914400" lvl="1" indent="-457200"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cs typeface="Arial" panose="020B0604020202020204" pitchFamily="34" charset="0"/>
              </a:rPr>
              <a:t>LoRaWAN</a:t>
            </a:r>
            <a:r>
              <a:rPr lang="en-US" sz="2400" b="0" dirty="0" smtClean="0">
                <a:cs typeface="Arial" panose="020B0604020202020204" pitchFamily="34" charset="0"/>
              </a:rPr>
              <a:t> ở </a:t>
            </a:r>
            <a:r>
              <a:rPr lang="en-US" sz="2400" b="0" dirty="0" err="1" smtClean="0">
                <a:cs typeface="Arial" panose="020B0604020202020204" pitchFamily="34" charset="0"/>
              </a:rPr>
              <a:t>chế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độ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thu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thập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dữ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liệu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từ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xa</a:t>
            </a:r>
            <a:endParaRPr lang="en-US" sz="2400" b="0" dirty="0" smtClean="0">
              <a:cs typeface="Arial" panose="020B0604020202020204" pitchFamily="34" charset="0"/>
            </a:endParaRPr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cs typeface="Arial" panose="020B0604020202020204" pitchFamily="34" charset="0"/>
              </a:rPr>
              <a:t>Nguồn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đầu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vào</a:t>
            </a:r>
            <a:r>
              <a:rPr lang="en-US" sz="2400" b="0" dirty="0" smtClean="0">
                <a:cs typeface="Arial" panose="020B0604020202020204" pitchFamily="34" charset="0"/>
              </a:rPr>
              <a:t> 9V-12VDC</a:t>
            </a:r>
            <a:endParaRPr lang="en-US" sz="2400" b="0" dirty="0">
              <a:cs typeface="Arial" panose="020B0604020202020204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352535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s://documents.app.lucidchart.com/documents/3571cc20-57c5-48bc-9792-c79a51ef8380/pages/0_0?a=9018&amp;x=83&amp;y=765&amp;w=861&amp;h=473&amp;store=1&amp;accept=image%2F*&amp;auth=LCA%204195aa2fbfcb7dc066e532ade552db446c451211-ts%3D1594712020"/>
          <p:cNvPicPr>
            <a:picLocks noGrp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t="11111" r="5570" b="5556"/>
          <a:stretch/>
        </p:blipFill>
        <p:spPr bwMode="auto">
          <a:xfrm>
            <a:off x="381000" y="1902902"/>
            <a:ext cx="7009799" cy="3657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399756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WhatisIoTPlatform_0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53" y="1675863"/>
            <a:ext cx="6710763" cy="40601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81000" y="945488"/>
            <a:ext cx="8229600" cy="509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Platform)</a:t>
            </a:r>
          </a:p>
          <a:p>
            <a:pPr fontAlgn="auto"/>
            <a:endParaRPr lang="en-US" b="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1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559"/>
          <a:stretch/>
        </p:blipFill>
        <p:spPr>
          <a:xfrm>
            <a:off x="609599" y="2057400"/>
            <a:ext cx="6496071" cy="38862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191582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62" y="1959704"/>
            <a:ext cx="6328184" cy="394507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16466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42" y="1893332"/>
            <a:ext cx="5305862" cy="3977852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200468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60788" y="1842373"/>
            <a:ext cx="6316579" cy="4203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44663" y="5132071"/>
            <a:ext cx="1595257" cy="963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8929" y="2743200"/>
            <a:ext cx="1021701" cy="2133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83076" y="5132071"/>
            <a:ext cx="859222" cy="963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4663" y="6199133"/>
            <a:ext cx="159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3X Digital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124200"/>
            <a:ext cx="90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Power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>
                <a:solidFill>
                  <a:srgbClr val="FF0000"/>
                </a:solidFill>
              </a:rPr>
              <a:t>Suppy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39920" y="6190569"/>
            <a:ext cx="159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RS485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17620" y="2748280"/>
            <a:ext cx="913855" cy="9071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17620" y="3770531"/>
            <a:ext cx="969835" cy="15634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7314" y="2878710"/>
            <a:ext cx="159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One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Wire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67341" y="3985685"/>
            <a:ext cx="159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2X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Analog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32389" y="2743200"/>
            <a:ext cx="720611" cy="1295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0767" y="2031825"/>
            <a:ext cx="159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LoRaWAN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Module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908024" y="3276600"/>
            <a:ext cx="901976" cy="8583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08107" y="2791231"/>
            <a:ext cx="159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MCU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27549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8" grpId="0"/>
      <p:bldP spid="21" grpId="0" animBg="1"/>
      <p:bldP spid="22" grpId="0" animBg="1"/>
      <p:bldP spid="25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8230" y="722278"/>
            <a:ext cx="4361145" cy="6277023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41579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8" y="3404126"/>
            <a:ext cx="7278981" cy="1905000"/>
          </a:xfrm>
          <a:prstGeom prst="rect">
            <a:avLst/>
          </a:prstGeom>
        </p:spPr>
      </p:pic>
      <p:sp>
        <p:nvSpPr>
          <p:cNvPr id="13" name="Content Placeholder 1"/>
          <p:cNvSpPr txBox="1">
            <a:spLocks/>
          </p:cNvSpPr>
          <p:nvPr/>
        </p:nvSpPr>
        <p:spPr>
          <a:xfrm>
            <a:off x="527456" y="1643359"/>
            <a:ext cx="6347714" cy="21623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000" b="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hế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Modbus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(Task)</a:t>
            </a:r>
            <a:endParaRPr lang="vi-VN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0298" y="852112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Xây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dựng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mềm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327112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1966847"/>
            <a:ext cx="7467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cs typeface="Arial" panose="020B0604020202020204" pitchFamily="34" charset="0"/>
              </a:rPr>
              <a:t>Giao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tiếp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thành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công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với</a:t>
            </a:r>
            <a:r>
              <a:rPr lang="en-US" sz="2400" b="0" dirty="0" smtClean="0">
                <a:cs typeface="Arial" panose="020B0604020202020204" pitchFamily="34" charset="0"/>
              </a:rPr>
              <a:t> Modbus Gateway</a:t>
            </a:r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sz="2400" b="0" dirty="0" err="1">
                <a:cs typeface="Arial" panose="020B0604020202020204" pitchFamily="34" charset="0"/>
              </a:rPr>
              <a:t>Kết</a:t>
            </a:r>
            <a:r>
              <a:rPr lang="en-US" sz="2400" b="0" dirty="0">
                <a:cs typeface="Arial" panose="020B0604020202020204" pitchFamily="34" charset="0"/>
              </a:rPr>
              <a:t> </a:t>
            </a:r>
            <a:r>
              <a:rPr lang="en-US" sz="2400" b="0" dirty="0" err="1">
                <a:cs typeface="Arial" panose="020B0604020202020204" pitchFamily="34" charset="0"/>
              </a:rPr>
              <a:t>nối</a:t>
            </a:r>
            <a:r>
              <a:rPr lang="en-US" sz="2400" b="0" dirty="0">
                <a:cs typeface="Arial" panose="020B0604020202020204" pitchFamily="34" charset="0"/>
              </a:rPr>
              <a:t> </a:t>
            </a:r>
            <a:r>
              <a:rPr lang="en-US" sz="2400" b="0" dirty="0" err="1">
                <a:cs typeface="Arial" panose="020B0604020202020204" pitchFamily="34" charset="0"/>
              </a:rPr>
              <a:t>thành</a:t>
            </a:r>
            <a:r>
              <a:rPr lang="en-US" sz="2400" b="0" dirty="0">
                <a:cs typeface="Arial" panose="020B0604020202020204" pitchFamily="34" charset="0"/>
              </a:rPr>
              <a:t> </a:t>
            </a:r>
            <a:r>
              <a:rPr lang="en-US" sz="2400" b="0" dirty="0" err="1">
                <a:cs typeface="Arial" panose="020B0604020202020204" pitchFamily="34" charset="0"/>
              </a:rPr>
              <a:t>công</a:t>
            </a:r>
            <a:r>
              <a:rPr lang="en-US" sz="2400" b="0" dirty="0">
                <a:cs typeface="Arial" panose="020B0604020202020204" pitchFamily="34" charset="0"/>
              </a:rPr>
              <a:t> </a:t>
            </a:r>
            <a:r>
              <a:rPr lang="en-US" sz="2400" b="0" dirty="0" err="1">
                <a:cs typeface="Arial" panose="020B0604020202020204" pitchFamily="34" charset="0"/>
              </a:rPr>
              <a:t>vào</a:t>
            </a:r>
            <a:r>
              <a:rPr lang="en-US" sz="2400" b="0" dirty="0">
                <a:cs typeface="Arial" panose="020B0604020202020204" pitchFamily="34" charset="0"/>
              </a:rPr>
              <a:t> </a:t>
            </a:r>
            <a:r>
              <a:rPr lang="en-US" sz="2400" b="0" dirty="0" err="1">
                <a:cs typeface="Arial" panose="020B0604020202020204" pitchFamily="34" charset="0"/>
              </a:rPr>
              <a:t>mạng</a:t>
            </a:r>
            <a:r>
              <a:rPr lang="en-US" sz="2400" b="0" dirty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LoRaWAN</a:t>
            </a:r>
            <a:endParaRPr lang="en-US" sz="2400" b="0" dirty="0" smtClean="0">
              <a:cs typeface="Arial" panose="020B0604020202020204" pitchFamily="34" charset="0"/>
            </a:endParaRPr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cs typeface="Arial" panose="020B0604020202020204" pitchFamily="34" charset="0"/>
              </a:rPr>
              <a:t>Đọc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và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lưu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thông</a:t>
            </a:r>
            <a:r>
              <a:rPr lang="en-US" sz="2400" b="0" dirty="0" smtClean="0">
                <a:cs typeface="Arial" panose="020B0604020202020204" pitchFamily="34" charset="0"/>
              </a:rPr>
              <a:t> tin </a:t>
            </a:r>
            <a:r>
              <a:rPr lang="en-US" sz="2400" b="0" dirty="0" err="1" smtClean="0"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cảm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biến</a:t>
            </a:r>
            <a:r>
              <a:rPr lang="en-US" sz="2400" b="0" dirty="0" smtClean="0">
                <a:cs typeface="Arial" panose="020B0604020202020204" pitchFamily="34" charset="0"/>
              </a:rPr>
              <a:t>.</a:t>
            </a:r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cs typeface="Arial" panose="020B0604020202020204" pitchFamily="34" charset="0"/>
              </a:rPr>
              <a:t>Cài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đặt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thông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số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bằng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máy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tính</a:t>
            </a:r>
            <a:r>
              <a:rPr lang="en-US" sz="2400" b="0" dirty="0" smtClean="0">
                <a:cs typeface="Arial" panose="020B0604020202020204" pitchFamily="34" charset="0"/>
              </a:rPr>
              <a:t> qua RS232.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3.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quả</a:t>
            </a:r>
            <a:endParaRPr lang="vi-VN" sz="2400" b="0" dirty="0"/>
          </a:p>
        </p:txBody>
      </p:sp>
    </p:spTree>
    <p:extLst>
      <p:ext uri="{BB962C8B-B14F-4D97-AF65-F5344CB8AC3E}">
        <p14:creationId xmlns:p14="http://schemas.microsoft.com/office/powerpoint/2010/main" val="291889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2"/>
          <a:srcRect l="678" t="214" r="-678" b="4903"/>
          <a:stretch/>
        </p:blipFill>
        <p:spPr bwMode="auto">
          <a:xfrm>
            <a:off x="304800" y="1625378"/>
            <a:ext cx="6804914" cy="4075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3.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quả</a:t>
            </a:r>
            <a:endParaRPr lang="vi-VN" sz="2400" b="0" dirty="0"/>
          </a:p>
        </p:txBody>
      </p:sp>
    </p:spTree>
    <p:extLst>
      <p:ext uri="{BB962C8B-B14F-4D97-AF65-F5344CB8AC3E}">
        <p14:creationId xmlns:p14="http://schemas.microsoft.com/office/powerpoint/2010/main" val="287019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0" y="1174088"/>
            <a:ext cx="6029325" cy="4867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57800" y="1371600"/>
            <a:ext cx="1524000" cy="2035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b="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3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28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42309" y="1791167"/>
            <a:ext cx="5339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err="1" smtClean="0"/>
              <a:t>Hoạt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động</a:t>
            </a:r>
            <a:r>
              <a:rPr lang="en-US" sz="2400" b="0" dirty="0" smtClean="0"/>
              <a:t> ở </a:t>
            </a:r>
            <a:r>
              <a:rPr lang="en-US" sz="2400" b="0" dirty="0" err="1" smtClean="0"/>
              <a:t>điện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áp</a:t>
            </a:r>
            <a:r>
              <a:rPr lang="en-US" sz="2400" b="0" dirty="0" smtClean="0"/>
              <a:t> 5V-12V.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err="1" smtClean="0"/>
              <a:t>Điều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khiển</a:t>
            </a:r>
            <a:r>
              <a:rPr lang="en-US" sz="2400" b="0" dirty="0" smtClean="0"/>
              <a:t> Relay 220V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1112" y="4439851"/>
            <a:ext cx="598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err="1" smtClean="0"/>
              <a:t>Điều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khiển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trạng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thái</a:t>
            </a:r>
            <a:r>
              <a:rPr lang="en-US" sz="2400" b="0" dirty="0" smtClean="0"/>
              <a:t> 4 van </a:t>
            </a:r>
            <a:r>
              <a:rPr lang="en-US" sz="2400" b="0" dirty="0" err="1" smtClean="0"/>
              <a:t>nước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điện</a:t>
            </a:r>
            <a:r>
              <a:rPr lang="en-US" sz="2400" b="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err="1" smtClean="0"/>
              <a:t>Điều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khiển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không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dây</a:t>
            </a:r>
            <a:r>
              <a:rPr lang="en-US" sz="2400" b="0" dirty="0" smtClean="0"/>
              <a:t> qua Z-Wave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vi-VN" sz="2400" b="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Z-Wave Node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38342" y="36974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70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A52F64-C609-4C0A-BE08-268A8DDF51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30" y="1591644"/>
            <a:ext cx="2355011" cy="1754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68545B-5797-453E-BAC8-DBBC4F42AD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47" y="1611670"/>
            <a:ext cx="1277499" cy="12774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C029CA-63E2-4CD7-92EE-A62EEE5DE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76" y="1630473"/>
            <a:ext cx="3874575" cy="1661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97D126-A79B-4318-97C8-59405C312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24" y="3322853"/>
            <a:ext cx="1476514" cy="13288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5C3A56-AC94-469E-A647-D7250D1588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6" y="3772425"/>
            <a:ext cx="1686432" cy="16864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022919-7FB2-49B8-A207-7836314C4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34" y="3168562"/>
            <a:ext cx="3682540" cy="17777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9803D2-B4C1-45E0-BD64-B1AF9FE572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07" y="5462868"/>
            <a:ext cx="4072840" cy="97865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81000" y="945488"/>
            <a:ext cx="8229600" cy="509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4390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48" y="1733610"/>
            <a:ext cx="1924651" cy="1924651"/>
          </a:xfrm>
          <a:prstGeom prst="rect">
            <a:avLst/>
          </a:prstGeom>
        </p:spPr>
      </p:pic>
      <p:pic>
        <p:nvPicPr>
          <p:cNvPr id="3" name="Picture 2" descr="https://documents.app.lucidchart.com/documents/0fc61f4c-163c-4220-93ca-428b07ba4868/pages/0_0?a=2172&amp;x=-21&amp;y=40&amp;w=902&amp;h=382&amp;store=1&amp;accept=image%2F*&amp;auth=LCA%20dbd2ee5b527ee6b63bbc68a5c7240a7f3bb33ef2-ts%3D159503603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t="14834" r="-1088" b="6525"/>
          <a:stretch/>
        </p:blipFill>
        <p:spPr bwMode="auto">
          <a:xfrm>
            <a:off x="570298" y="4486248"/>
            <a:ext cx="5730875" cy="1905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vi-VN" sz="2400" b="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Z-Wave Node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38342" y="36974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07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/>
          </p:cNvPicPr>
          <p:nvPr>
            <p:ph idx="4294967295"/>
          </p:nvPr>
        </p:nvPicPr>
        <p:blipFill rotWithShape="1">
          <a:blip r:embed="rId2"/>
          <a:stretch/>
        </p:blipFill>
        <p:spPr bwMode="auto">
          <a:xfrm>
            <a:off x="781509" y="2690151"/>
            <a:ext cx="5943600" cy="3351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28991" y="1564529"/>
            <a:ext cx="5795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 smtClean="0"/>
              <a:t>Hoạt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động</a:t>
            </a:r>
            <a:r>
              <a:rPr lang="en-US" sz="2000" b="0" dirty="0" smtClean="0"/>
              <a:t> ở </a:t>
            </a:r>
            <a:r>
              <a:rPr lang="en-US" sz="2000" b="0" dirty="0" err="1" smtClean="0"/>
              <a:t>mức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điện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áp</a:t>
            </a:r>
            <a:r>
              <a:rPr lang="en-US" sz="2000" b="0" dirty="0" smtClean="0"/>
              <a:t> 5V-12V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 smtClean="0"/>
              <a:t>Điều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khiển</a:t>
            </a:r>
            <a:r>
              <a:rPr lang="en-US" sz="2000" b="0" dirty="0" smtClean="0"/>
              <a:t> relay 12V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 smtClean="0"/>
              <a:t>Tích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hợp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được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vào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cảm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biến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chuyển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động</a:t>
            </a:r>
            <a:endParaRPr lang="en-US" sz="2000" b="0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quả</a:t>
            </a:r>
            <a:endParaRPr lang="vi-VN" sz="2400" b="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Z-Wave Node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7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04899" y="1551826"/>
            <a:ext cx="533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 smtClean="0"/>
              <a:t>Quản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lý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được</a:t>
            </a:r>
            <a:r>
              <a:rPr lang="en-US" sz="2000" b="0" dirty="0" smtClean="0"/>
              <a:t> 4 van </a:t>
            </a:r>
            <a:r>
              <a:rPr lang="en-US" sz="2000" b="0" dirty="0" err="1" smtClean="0"/>
              <a:t>nước</a:t>
            </a:r>
            <a:endParaRPr lang="en-US" sz="20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 smtClean="0"/>
              <a:t>Điều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khiển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không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dây</a:t>
            </a:r>
            <a:r>
              <a:rPr lang="en-US" sz="2000" b="0" dirty="0" smtClean="0"/>
              <a:t> qua Z-Wave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923637" y="2279936"/>
            <a:ext cx="5702300" cy="3882452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2.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quả</a:t>
            </a:r>
            <a:endParaRPr lang="vi-VN" sz="2400" b="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732809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3000" b="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Z-Wave</a:t>
            </a:r>
            <a:endParaRPr lang="en-US" sz="3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8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5" t="7637" r="1455" b="1818"/>
          <a:stretch/>
        </p:blipFill>
        <p:spPr>
          <a:xfrm>
            <a:off x="1143000" y="121721"/>
            <a:ext cx="5397871" cy="65167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558056" y="1250145"/>
            <a:ext cx="230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IoT</a:t>
            </a:r>
            <a:r>
              <a:rPr lang="en-US" dirty="0" smtClean="0">
                <a:solidFill>
                  <a:srgbClr val="FF0000"/>
                </a:solidFill>
              </a:rPr>
              <a:t> Node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(Modbus Mode)</a:t>
            </a:r>
            <a:endParaRPr lang="vi-VN" dirty="0">
              <a:solidFill>
                <a:srgbClr val="FF0000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15" y="2799220"/>
            <a:ext cx="2209800" cy="94376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657600" y="1896476"/>
            <a:ext cx="1447800" cy="31327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22412" y="4346220"/>
            <a:ext cx="230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Gateway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Modbus</a:t>
            </a:r>
            <a:endParaRPr lang="vi-VN" dirty="0">
              <a:solidFill>
                <a:srgbClr val="FFC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41935" y="4865404"/>
            <a:ext cx="2330265" cy="1773019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76966" y="5224764"/>
            <a:ext cx="230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Delta VFD</a:t>
            </a:r>
            <a:b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Inverter</a:t>
            </a:r>
            <a:endParaRPr lang="vi-V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43854" y="4015169"/>
            <a:ext cx="1004545" cy="131883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897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28" grpId="0" animBg="1"/>
      <p:bldP spid="29" grpId="0"/>
      <p:bldP spid="31" grpId="0" animBg="1"/>
      <p:bldP spid="32" grpId="0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5" t="7637" r="1455" b="1818"/>
          <a:stretch/>
        </p:blipFill>
        <p:spPr>
          <a:xfrm>
            <a:off x="1138989" y="223154"/>
            <a:ext cx="5397871" cy="65167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6200" y="1905000"/>
            <a:ext cx="230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Sensor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38989" y="1676400"/>
            <a:ext cx="1070811" cy="1456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9419" y="592604"/>
            <a:ext cx="230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Gateway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Z-Wave</a:t>
            </a:r>
            <a:endParaRPr lang="vi-VN" dirty="0">
              <a:solidFill>
                <a:srgbClr val="FFC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81192" y="3361324"/>
            <a:ext cx="1333955" cy="1773019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200" y="3481506"/>
            <a:ext cx="1048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Z-Wave</a:t>
            </a:r>
            <a:b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Switch</a:t>
            </a:r>
            <a:endParaRPr lang="vi-V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1192" y="381000"/>
            <a:ext cx="1638208" cy="94260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7351" y="3361324"/>
            <a:ext cx="1020586" cy="15885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147" y="2948058"/>
            <a:ext cx="117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Switch</a:t>
            </a:r>
            <a:endParaRPr lang="vi-VN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022919-7FB2-49B8-A207-7836314C4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91" y="743635"/>
            <a:ext cx="2051958" cy="9906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41792" y="5362943"/>
            <a:ext cx="2111008" cy="12664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70" y="5698735"/>
            <a:ext cx="135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Valve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Controller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28" grpId="0" animBg="1"/>
      <p:bldP spid="29" grpId="0"/>
      <p:bldP spid="31" grpId="0" animBg="1"/>
      <p:bldP spid="32" grpId="0"/>
      <p:bldP spid="3" grpId="0" animBg="1"/>
      <p:bldP spid="11" grpId="0" animBg="1"/>
      <p:bldP spid="15" grpId="0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5" t="7637" r="1455" b="1818"/>
          <a:stretch/>
        </p:blipFill>
        <p:spPr>
          <a:xfrm>
            <a:off x="1143000" y="121721"/>
            <a:ext cx="5397871" cy="65167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514391" y="1859375"/>
            <a:ext cx="230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IoT</a:t>
            </a:r>
            <a:r>
              <a:rPr lang="en-US" dirty="0" smtClean="0">
                <a:solidFill>
                  <a:srgbClr val="FF0000"/>
                </a:solidFill>
              </a:rPr>
              <a:t> Node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LoRaWAN</a:t>
            </a:r>
            <a:r>
              <a:rPr lang="en-US" dirty="0" smtClean="0">
                <a:solidFill>
                  <a:srgbClr val="FF0000"/>
                </a:solidFill>
              </a:rPr>
              <a:t> Mode)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996876" y="502083"/>
            <a:ext cx="1447800" cy="31327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23835" y="705501"/>
            <a:ext cx="230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LoRaWAN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Gateway</a:t>
            </a:r>
            <a:endParaRPr lang="vi-VN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8172" y="490050"/>
            <a:ext cx="1444436" cy="86951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4" descr="LoRaWAN | The Things Net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08" y="502083"/>
            <a:ext cx="2493634" cy="109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54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28" grpId="0" animBg="1"/>
      <p:bldP spid="29" grpId="0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Autofit/>
          </a:bodyPr>
          <a:lstStyle/>
          <a:p>
            <a:r>
              <a:rPr lang="en-US" dirty="0" smtClean="0"/>
              <a:t>Mục lục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0600" y="1250157"/>
            <a:ext cx="5410200" cy="665162"/>
            <a:chOff x="1828800" y="2024063"/>
            <a:chExt cx="5410200" cy="665162"/>
          </a:xfrm>
        </p:grpSpPr>
        <p:grpSp>
          <p:nvGrpSpPr>
            <p:cNvPr id="67587" name="Group 3"/>
            <p:cNvGrpSpPr>
              <a:grpSpLocks/>
            </p:cNvGrpSpPr>
            <p:nvPr/>
          </p:nvGrpSpPr>
          <p:grpSpPr bwMode="auto">
            <a:xfrm>
              <a:off x="1828800" y="2024063"/>
              <a:ext cx="762000" cy="665162"/>
              <a:chOff x="1110" y="2656"/>
              <a:chExt cx="1549" cy="1351"/>
            </a:xfrm>
          </p:grpSpPr>
          <p:sp>
            <p:nvSpPr>
              <p:cNvPr id="67588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9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90" name="AutoShape 6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595" name="Line 11"/>
            <p:cNvSpPr>
              <a:spLocks noChangeShapeType="1"/>
            </p:cNvSpPr>
            <p:nvPr/>
          </p:nvSpPr>
          <p:spPr bwMode="auto">
            <a:xfrm>
              <a:off x="2438400" y="2633663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6" name="Text Box 12"/>
            <p:cNvSpPr txBox="1">
              <a:spLocks noChangeArrowheads="1"/>
            </p:cNvSpPr>
            <p:nvPr/>
          </p:nvSpPr>
          <p:spPr bwMode="auto">
            <a:xfrm>
              <a:off x="2667635" y="2146856"/>
              <a:ext cx="235513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>
                  <a:solidFill>
                    <a:schemeClr val="tx2"/>
                  </a:solidFill>
                </a:rPr>
                <a:t>Giới thiệu đề tài</a:t>
              </a:r>
            </a:p>
          </p:txBody>
        </p:sp>
        <p:sp>
          <p:nvSpPr>
            <p:cNvPr id="67597" name="Text Box 13"/>
            <p:cNvSpPr txBox="1">
              <a:spLocks noChangeArrowheads="1"/>
            </p:cNvSpPr>
            <p:nvPr/>
          </p:nvSpPr>
          <p:spPr bwMode="gray">
            <a:xfrm>
              <a:off x="2025650" y="2122488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90600" y="2114721"/>
            <a:ext cx="5410200" cy="665162"/>
            <a:chOff x="1828800" y="2938463"/>
            <a:chExt cx="5410200" cy="665162"/>
          </a:xfrm>
        </p:grpSpPr>
        <p:grpSp>
          <p:nvGrpSpPr>
            <p:cNvPr id="67591" name="Group 7"/>
            <p:cNvGrpSpPr>
              <a:grpSpLocks/>
            </p:cNvGrpSpPr>
            <p:nvPr/>
          </p:nvGrpSpPr>
          <p:grpSpPr bwMode="auto">
            <a:xfrm>
              <a:off x="1828800" y="2938463"/>
              <a:ext cx="762000" cy="665162"/>
              <a:chOff x="3174" y="2656"/>
              <a:chExt cx="1549" cy="1351"/>
            </a:xfrm>
          </p:grpSpPr>
          <p:sp>
            <p:nvSpPr>
              <p:cNvPr id="67592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93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94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598" name="Line 14"/>
            <p:cNvSpPr>
              <a:spLocks noChangeShapeType="1"/>
            </p:cNvSpPr>
            <p:nvPr/>
          </p:nvSpPr>
          <p:spPr bwMode="auto">
            <a:xfrm>
              <a:off x="2438400" y="3548063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9" name="Text Box 15"/>
            <p:cNvSpPr txBox="1">
              <a:spLocks noChangeArrowheads="1"/>
            </p:cNvSpPr>
            <p:nvPr/>
          </p:nvSpPr>
          <p:spPr bwMode="auto">
            <a:xfrm>
              <a:off x="2682875" y="3031916"/>
              <a:ext cx="218681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 smtClean="0">
                  <a:solidFill>
                    <a:schemeClr val="tx2"/>
                  </a:solidFill>
                </a:rPr>
                <a:t>Mục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tiêu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đề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tài</a:t>
              </a:r>
              <a:endParaRPr lang="en-US" sz="2400" b="0" dirty="0">
                <a:solidFill>
                  <a:schemeClr val="tx2"/>
                </a:solidFill>
              </a:endParaRPr>
            </a:p>
          </p:txBody>
        </p:sp>
        <p:sp>
          <p:nvSpPr>
            <p:cNvPr id="67600" name="Text Box 16"/>
            <p:cNvSpPr txBox="1">
              <a:spLocks noChangeArrowheads="1"/>
            </p:cNvSpPr>
            <p:nvPr/>
          </p:nvSpPr>
          <p:spPr bwMode="gray">
            <a:xfrm>
              <a:off x="2025650" y="3036888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90600" y="2942398"/>
            <a:ext cx="5434481" cy="665162"/>
            <a:chOff x="1828800" y="3830638"/>
            <a:chExt cx="5434481" cy="665162"/>
          </a:xfrm>
        </p:grpSpPr>
        <p:grpSp>
          <p:nvGrpSpPr>
            <p:cNvPr id="67601" name="Group 17"/>
            <p:cNvGrpSpPr>
              <a:grpSpLocks/>
            </p:cNvGrpSpPr>
            <p:nvPr/>
          </p:nvGrpSpPr>
          <p:grpSpPr bwMode="auto">
            <a:xfrm>
              <a:off x="1828800" y="3830638"/>
              <a:ext cx="762000" cy="665162"/>
              <a:chOff x="1110" y="2656"/>
              <a:chExt cx="1549" cy="1351"/>
            </a:xfrm>
          </p:grpSpPr>
          <p:sp>
            <p:nvSpPr>
              <p:cNvPr id="67602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3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4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609" name="Line 25"/>
            <p:cNvSpPr>
              <a:spLocks noChangeShapeType="1"/>
            </p:cNvSpPr>
            <p:nvPr/>
          </p:nvSpPr>
          <p:spPr bwMode="auto">
            <a:xfrm>
              <a:off x="2438400" y="4440238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0" name="Text Box 26"/>
            <p:cNvSpPr txBox="1">
              <a:spLocks noChangeArrowheads="1"/>
            </p:cNvSpPr>
            <p:nvPr/>
          </p:nvSpPr>
          <p:spPr bwMode="auto">
            <a:xfrm>
              <a:off x="2628679" y="3893184"/>
              <a:ext cx="46346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 smtClean="0">
                  <a:solidFill>
                    <a:schemeClr val="tx2"/>
                  </a:solidFill>
                </a:rPr>
                <a:t>Thiết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kế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phần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cứng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,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phần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mềm</a:t>
              </a:r>
              <a:endParaRPr lang="en-US" sz="2400" b="0" dirty="0">
                <a:solidFill>
                  <a:schemeClr val="tx2"/>
                </a:solidFill>
              </a:endParaRPr>
            </a:p>
          </p:txBody>
        </p:sp>
        <p:sp>
          <p:nvSpPr>
            <p:cNvPr id="67611" name="Text Box 27"/>
            <p:cNvSpPr txBox="1">
              <a:spLocks noChangeArrowheads="1"/>
            </p:cNvSpPr>
            <p:nvPr/>
          </p:nvSpPr>
          <p:spPr bwMode="gray">
            <a:xfrm>
              <a:off x="2025650" y="3929063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93775" y="3789126"/>
            <a:ext cx="5410200" cy="665162"/>
            <a:chOff x="1828800" y="4745038"/>
            <a:chExt cx="5410200" cy="665162"/>
          </a:xfrm>
        </p:grpSpPr>
        <p:grpSp>
          <p:nvGrpSpPr>
            <p:cNvPr id="67605" name="Group 21"/>
            <p:cNvGrpSpPr>
              <a:grpSpLocks/>
            </p:cNvGrpSpPr>
            <p:nvPr/>
          </p:nvGrpSpPr>
          <p:grpSpPr bwMode="auto">
            <a:xfrm>
              <a:off x="1828800" y="4745038"/>
              <a:ext cx="762000" cy="665162"/>
              <a:chOff x="3174" y="2656"/>
              <a:chExt cx="1549" cy="1351"/>
            </a:xfrm>
          </p:grpSpPr>
          <p:sp>
            <p:nvSpPr>
              <p:cNvPr id="67606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7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8" name="AutoShape 24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612" name="Line 28"/>
            <p:cNvSpPr>
              <a:spLocks noChangeShapeType="1"/>
            </p:cNvSpPr>
            <p:nvPr/>
          </p:nvSpPr>
          <p:spPr bwMode="auto">
            <a:xfrm>
              <a:off x="2438400" y="5354638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3" name="Text Box 29"/>
            <p:cNvSpPr txBox="1">
              <a:spLocks noChangeArrowheads="1"/>
            </p:cNvSpPr>
            <p:nvPr/>
          </p:nvSpPr>
          <p:spPr bwMode="auto">
            <a:xfrm>
              <a:off x="2664460" y="4779114"/>
              <a:ext cx="276870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>
                  <a:solidFill>
                    <a:schemeClr val="tx2"/>
                  </a:solidFill>
                </a:rPr>
                <a:t>Kiểm tra sản phẩm</a:t>
              </a:r>
            </a:p>
          </p:txBody>
        </p:sp>
        <p:sp>
          <p:nvSpPr>
            <p:cNvPr id="67614" name="Text Box 30"/>
            <p:cNvSpPr txBox="1">
              <a:spLocks noChangeArrowheads="1"/>
            </p:cNvSpPr>
            <p:nvPr/>
          </p:nvSpPr>
          <p:spPr bwMode="gray">
            <a:xfrm>
              <a:off x="2025650" y="4843463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67615" name="Text Box 31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0"/>
          </a:p>
        </p:txBody>
      </p:sp>
      <p:grpSp>
        <p:nvGrpSpPr>
          <p:cNvPr id="6" name="Group 5"/>
          <p:cNvGrpSpPr/>
          <p:nvPr/>
        </p:nvGrpSpPr>
        <p:grpSpPr>
          <a:xfrm>
            <a:off x="990600" y="4593730"/>
            <a:ext cx="5410200" cy="665162"/>
            <a:chOff x="1828800" y="5634037"/>
            <a:chExt cx="5410200" cy="665162"/>
          </a:xfrm>
        </p:grpSpPr>
        <p:grpSp>
          <p:nvGrpSpPr>
            <p:cNvPr id="34" name="Group 17"/>
            <p:cNvGrpSpPr>
              <a:grpSpLocks/>
            </p:cNvGrpSpPr>
            <p:nvPr/>
          </p:nvGrpSpPr>
          <p:grpSpPr bwMode="auto">
            <a:xfrm>
              <a:off x="1828800" y="5634037"/>
              <a:ext cx="762000" cy="665162"/>
              <a:chOff x="1110" y="2656"/>
              <a:chExt cx="1549" cy="1351"/>
            </a:xfrm>
          </p:grpSpPr>
          <p:sp>
            <p:nvSpPr>
              <p:cNvPr id="3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" name="Line 25"/>
            <p:cNvSpPr>
              <a:spLocks noChangeShapeType="1"/>
            </p:cNvSpPr>
            <p:nvPr/>
          </p:nvSpPr>
          <p:spPr bwMode="auto">
            <a:xfrm>
              <a:off x="2438400" y="6243637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 Box 26"/>
            <p:cNvSpPr txBox="1">
              <a:spLocks noChangeArrowheads="1"/>
            </p:cNvSpPr>
            <p:nvPr/>
          </p:nvSpPr>
          <p:spPr bwMode="auto">
            <a:xfrm>
              <a:off x="2667634" y="5694077"/>
              <a:ext cx="13147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>
                  <a:solidFill>
                    <a:schemeClr val="tx2"/>
                  </a:solidFill>
                </a:rPr>
                <a:t>Kết</a:t>
              </a:r>
              <a:r>
                <a:rPr lang="en-US" sz="2400" b="0" dirty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</a:rPr>
                <a:t>luận</a:t>
              </a:r>
              <a:endParaRPr lang="en-US" sz="2400" b="0" dirty="0">
                <a:solidFill>
                  <a:schemeClr val="tx2"/>
                </a:solidFill>
              </a:endParaRPr>
            </a:p>
          </p:txBody>
        </p:sp>
        <p:sp>
          <p:nvSpPr>
            <p:cNvPr id="40" name="Text Box 27"/>
            <p:cNvSpPr txBox="1">
              <a:spLocks noChangeArrowheads="1"/>
            </p:cNvSpPr>
            <p:nvPr/>
          </p:nvSpPr>
          <p:spPr bwMode="gray">
            <a:xfrm>
              <a:off x="2024563" y="5732462"/>
              <a:ext cx="35618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8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ua bán biến tần Delta Vfd-EL sửa chữa -abient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69" y="2142254"/>
            <a:ext cx="2054926" cy="205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Chrome Download\Untitled Diagram (7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55" y="4074053"/>
            <a:ext cx="5620221" cy="16884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45948" y="298736"/>
            <a:ext cx="6347713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/>
              <a:t>Kiểm</a:t>
            </a:r>
            <a:r>
              <a:rPr lang="en-US" b="0" dirty="0" smtClean="0"/>
              <a:t> </a:t>
            </a:r>
            <a:r>
              <a:rPr lang="en-US" b="0" dirty="0" err="1" smtClean="0"/>
              <a:t>tra</a:t>
            </a:r>
            <a:r>
              <a:rPr lang="en-US" b="0" dirty="0" smtClean="0"/>
              <a:t> </a:t>
            </a:r>
            <a:r>
              <a:rPr lang="en-US" b="0" dirty="0" err="1" smtClean="0"/>
              <a:t>sản</a:t>
            </a:r>
            <a:r>
              <a:rPr lang="en-US" b="0" dirty="0" smtClean="0"/>
              <a:t> </a:t>
            </a:r>
            <a:r>
              <a:rPr lang="en-US" b="0" dirty="0" err="1" smtClean="0"/>
              <a:t>phẩm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959136"/>
            <a:ext cx="4485969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Modbus</a:t>
            </a:r>
          </a:p>
          <a:p>
            <a:pPr lvl="1" fontAlgn="auto"/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endParaRPr lang="vi-VN" sz="2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45948" y="2340617"/>
            <a:ext cx="5091939" cy="2054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200" b="0" dirty="0" smtClean="0"/>
              <a:t>Gateway  </a:t>
            </a:r>
            <a:r>
              <a:rPr lang="en-US" sz="2200" b="0" dirty="0" smtClean="0">
                <a:sym typeface="Wingdings" panose="05000000000000000000" pitchFamily="2" charset="2"/>
              </a:rPr>
              <a:t> </a:t>
            </a:r>
            <a:r>
              <a:rPr lang="en-US" sz="2200" b="0" dirty="0" smtClean="0"/>
              <a:t>Delta-VFD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200" b="0" dirty="0" smtClean="0"/>
              <a:t>Gateway  </a:t>
            </a:r>
            <a:r>
              <a:rPr lang="en-US" sz="2200" b="0" dirty="0" smtClean="0">
                <a:sym typeface="Wingdings" panose="05000000000000000000" pitchFamily="2" charset="2"/>
              </a:rPr>
              <a:t> </a:t>
            </a:r>
            <a:r>
              <a:rPr lang="en-US" sz="2200" b="0" dirty="0" err="1" smtClean="0">
                <a:sym typeface="Wingdings" panose="05000000000000000000" pitchFamily="2" charset="2"/>
              </a:rPr>
              <a:t>IoT</a:t>
            </a:r>
            <a:r>
              <a:rPr lang="en-US" sz="2200" b="0" dirty="0" smtClean="0">
                <a:sym typeface="Wingdings" panose="05000000000000000000" pitchFamily="2" charset="2"/>
              </a:rPr>
              <a:t> Node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200" b="0" dirty="0" smtClean="0">
                <a:sym typeface="Wingdings" panose="05000000000000000000" pitchFamily="2" charset="2"/>
              </a:rPr>
              <a:t>Gateway, </a:t>
            </a:r>
            <a:r>
              <a:rPr lang="en-US" sz="2200" b="0" dirty="0" err="1" smtClean="0">
                <a:sym typeface="Wingdings" panose="05000000000000000000" pitchFamily="2" charset="2"/>
              </a:rPr>
              <a:t>IoT</a:t>
            </a:r>
            <a:r>
              <a:rPr lang="en-US" sz="2200" b="0" dirty="0" smtClean="0">
                <a:sym typeface="Wingdings" panose="05000000000000000000" pitchFamily="2" charset="2"/>
              </a:rPr>
              <a:t> </a:t>
            </a:r>
            <a:r>
              <a:rPr lang="en-US" sz="2200" b="0" dirty="0">
                <a:sym typeface="Wingdings" panose="05000000000000000000" pitchFamily="2" charset="2"/>
              </a:rPr>
              <a:t>Node </a:t>
            </a:r>
            <a:r>
              <a:rPr lang="en-US" sz="2200" b="0" dirty="0" smtClean="0">
                <a:sym typeface="Wingdings" panose="05000000000000000000" pitchFamily="2" charset="2"/>
              </a:rPr>
              <a:t> Modbus PC</a:t>
            </a:r>
          </a:p>
          <a:p>
            <a:pPr marL="0" indent="0" fontAlgn="auto">
              <a:buNone/>
            </a:pPr>
            <a:r>
              <a:rPr lang="en-US" sz="2200" b="0" dirty="0" smtClean="0"/>
              <a:t/>
            </a:r>
            <a:br>
              <a:rPr lang="en-US" sz="2200" b="0" dirty="0" smtClean="0"/>
            </a:br>
            <a:endParaRPr lang="vi-VN" sz="2200" b="0" dirty="0"/>
          </a:p>
        </p:txBody>
      </p:sp>
    </p:spTree>
    <p:extLst>
      <p:ext uri="{BB962C8B-B14F-4D97-AF65-F5344CB8AC3E}">
        <p14:creationId xmlns:p14="http://schemas.microsoft.com/office/powerpoint/2010/main" val="24934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82" y="2539371"/>
            <a:ext cx="6774695" cy="3663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53282" y="287460"/>
            <a:ext cx="6347713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/>
              <a:t>Kiểm</a:t>
            </a:r>
            <a:r>
              <a:rPr lang="en-US" b="0" dirty="0" smtClean="0"/>
              <a:t> </a:t>
            </a:r>
            <a:r>
              <a:rPr lang="en-US" b="0" dirty="0" err="1" smtClean="0"/>
              <a:t>tra</a:t>
            </a:r>
            <a:r>
              <a:rPr lang="en-US" b="0" dirty="0" smtClean="0"/>
              <a:t> </a:t>
            </a:r>
            <a:r>
              <a:rPr lang="en-US" b="0" dirty="0" err="1" smtClean="0"/>
              <a:t>sản</a:t>
            </a:r>
            <a:r>
              <a:rPr lang="en-US" b="0" dirty="0" smtClean="0"/>
              <a:t> </a:t>
            </a:r>
            <a:r>
              <a:rPr lang="en-US" b="0" dirty="0" err="1" smtClean="0"/>
              <a:t>phẩm</a:t>
            </a:r>
            <a:endParaRPr lang="en-US" b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2000" y="959136"/>
            <a:ext cx="6553200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ChirpStack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Server</a:t>
            </a:r>
          </a:p>
          <a:p>
            <a:pPr lvl="1" fontAlgn="auto">
              <a:buFont typeface="Wingdings" panose="05000000000000000000" pitchFamily="2" charset="2"/>
              <a:buChar char="§"/>
            </a:pP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8 Node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fontAlgn="auto">
              <a:buFont typeface="Wingdings" panose="05000000000000000000" pitchFamily="2" charset="2"/>
              <a:buChar char="§"/>
            </a:pPr>
            <a:endParaRPr lang="en-US" sz="2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endParaRPr lang="vi-V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81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53282" y="287460"/>
            <a:ext cx="6347713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/>
              <a:t>Kiểm</a:t>
            </a:r>
            <a:r>
              <a:rPr lang="en-US" b="0" dirty="0" smtClean="0"/>
              <a:t> </a:t>
            </a:r>
            <a:r>
              <a:rPr lang="en-US" b="0" dirty="0" err="1" smtClean="0"/>
              <a:t>tra</a:t>
            </a:r>
            <a:r>
              <a:rPr lang="en-US" b="0" dirty="0" smtClean="0"/>
              <a:t> </a:t>
            </a:r>
            <a:r>
              <a:rPr lang="en-US" b="0" dirty="0" err="1" smtClean="0"/>
              <a:t>sản</a:t>
            </a:r>
            <a:r>
              <a:rPr lang="en-US" b="0" dirty="0" smtClean="0"/>
              <a:t> </a:t>
            </a:r>
            <a:r>
              <a:rPr lang="en-US" b="0" dirty="0" err="1" smtClean="0"/>
              <a:t>phẩm</a:t>
            </a:r>
            <a:endParaRPr lang="en-US" b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2000" y="959136"/>
            <a:ext cx="6553200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/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 fontAlgn="auto">
              <a:buFont typeface="Wingdings" panose="05000000000000000000" pitchFamily="2" charset="2"/>
              <a:buChar char="§"/>
            </a:pPr>
            <a:r>
              <a:rPr lang="en-US" sz="2000" b="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8 Node </a:t>
            </a:r>
            <a:r>
              <a:rPr lang="en-US" sz="2000" b="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endParaRPr lang="en-US" sz="20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fontAlgn="auto">
              <a:buFont typeface="Wingdings" panose="05000000000000000000" pitchFamily="2" charset="2"/>
              <a:buChar char="§"/>
            </a:pP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Uplink/Downlink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fontAlgn="auto">
              <a:buFont typeface="Wingdings" panose="05000000000000000000" pitchFamily="2" charset="2"/>
              <a:buChar char="§"/>
            </a:pP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RESTAPI</a:t>
            </a:r>
          </a:p>
          <a:p>
            <a:pPr lvl="1" fontAlgn="auto">
              <a:buFont typeface="Wingdings" panose="05000000000000000000" pitchFamily="2" charset="2"/>
              <a:buChar char="Ø"/>
            </a:pP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 fontAlgn="auto">
              <a:buFont typeface="Arial" panose="020B0604020202020204" pitchFamily="34" charset="0"/>
              <a:buChar char="•"/>
            </a:pP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Downlink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fontAlgn="auto">
              <a:buFont typeface="Wingdings" panose="05000000000000000000" pitchFamily="2" charset="2"/>
              <a:buChar char="§"/>
            </a:pPr>
            <a:endParaRPr lang="en-US" sz="2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endParaRPr lang="vi-V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66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LoRaWAN | The Things Net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01" y="1099296"/>
            <a:ext cx="3277970" cy="143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MODBUS Slave - Embedded Exper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915" y="4206510"/>
            <a:ext cx="4343401" cy="14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EM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71" y="5559173"/>
            <a:ext cx="1005277" cy="90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EM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48" y="5559173"/>
            <a:ext cx="1005277" cy="90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022919-7FB2-49B8-A207-7836314C4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4" y="2856440"/>
            <a:ext cx="3149900" cy="152064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3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3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3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9162" y="1698709"/>
            <a:ext cx="6347714" cy="7350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nối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tầm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xa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kiệm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pin</a:t>
            </a:r>
            <a:endParaRPr 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Tốc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độ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thấp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liên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tục</a:t>
            </a:r>
            <a:endParaRPr lang="vi-VN" sz="24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788412" y="3372236"/>
            <a:ext cx="6599995" cy="86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kiệm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pin 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Suy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hao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vật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cản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thấp</a:t>
            </a:r>
            <a:endParaRPr 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57319" y="4863751"/>
            <a:ext cx="6599995" cy="86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nối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có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dây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Tốc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độ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cao</a:t>
            </a:r>
            <a:endParaRPr lang="vi-VN" sz="24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86589" y="6098405"/>
            <a:ext cx="512638" cy="230832"/>
          </a:xfrm>
        </p:spPr>
        <p:txBody>
          <a:bodyPr wrap="square" lIns="182880">
            <a:spAutoFit/>
          </a:bodyPr>
          <a:lstStyle/>
          <a:p>
            <a:fld id="{ECC0DB49-E04E-4003-A3BB-79F87274D84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C029CA-63E2-4CD7-92EE-A62EEE5DE2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89" y="2139860"/>
            <a:ext cx="2186078" cy="93728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81000" y="945488"/>
            <a:ext cx="8229600" cy="509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0307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52400" y="24384"/>
            <a:ext cx="6347713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/>
              <a:t>Kiểm</a:t>
            </a:r>
            <a:r>
              <a:rPr lang="en-US" b="0" dirty="0" smtClean="0"/>
              <a:t> </a:t>
            </a:r>
            <a:r>
              <a:rPr lang="en-US" b="0" dirty="0" err="1" smtClean="0"/>
              <a:t>tra</a:t>
            </a:r>
            <a:r>
              <a:rPr lang="en-US" b="0" dirty="0" smtClean="0"/>
              <a:t> </a:t>
            </a:r>
            <a:r>
              <a:rPr lang="en-US" b="0" dirty="0" err="1" smtClean="0"/>
              <a:t>sản</a:t>
            </a:r>
            <a:r>
              <a:rPr lang="en-US" b="0" dirty="0" smtClean="0"/>
              <a:t> </a:t>
            </a:r>
            <a:r>
              <a:rPr lang="en-US" b="0" dirty="0" err="1" smtClean="0"/>
              <a:t>phẩm</a:t>
            </a:r>
            <a:endParaRPr lang="en-US" b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1118" y="696060"/>
            <a:ext cx="6553200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/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 fontAlgn="auto">
              <a:buFont typeface="Wingdings" panose="05000000000000000000" pitchFamily="2" charset="2"/>
              <a:buChar char="§"/>
            </a:pP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Building</a:t>
            </a:r>
          </a:p>
          <a:p>
            <a:pPr lvl="1" fontAlgn="auto">
              <a:buFont typeface="Wingdings" panose="05000000000000000000" pitchFamily="2" charset="2"/>
              <a:buChar char="§"/>
            </a:pPr>
            <a:endParaRPr lang="en-US" sz="2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endParaRPr lang="vi-V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0" y="2101009"/>
            <a:ext cx="6324600" cy="412086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2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Kiểm tra sản phẩm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10527" y="1854490"/>
            <a:ext cx="6752273" cy="4186873"/>
            <a:chOff x="609600" y="1295400"/>
            <a:chExt cx="6752273" cy="4186873"/>
          </a:xfrm>
        </p:grpSpPr>
        <p:pic>
          <p:nvPicPr>
            <p:cNvPr id="5" name="Pictur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295400"/>
              <a:ext cx="6752273" cy="4186873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1295400" y="2590800"/>
              <a:ext cx="5715000" cy="228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1118" y="696060"/>
            <a:ext cx="6553200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fontAlgn="auto">
              <a:buFont typeface="Wingdings" panose="05000000000000000000" pitchFamily="2" charset="2"/>
              <a:buChar char="§"/>
            </a:pP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Line of Sight</a:t>
            </a:r>
          </a:p>
          <a:p>
            <a:pPr lvl="1" fontAlgn="auto">
              <a:buFont typeface="Wingdings" panose="05000000000000000000" pitchFamily="2" charset="2"/>
              <a:buChar char="§"/>
            </a:pPr>
            <a:endParaRPr lang="en-US" sz="2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endParaRPr lang="vi-V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1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02894" y="5573382"/>
            <a:ext cx="6347714" cy="935962"/>
          </a:xfrm>
        </p:spPr>
        <p:txBody>
          <a:bodyPr>
            <a:no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69181359"/>
              </p:ext>
            </p:extLst>
          </p:nvPr>
        </p:nvGraphicFramePr>
        <p:xfrm>
          <a:off x="1034478" y="1750717"/>
          <a:ext cx="5671123" cy="32271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7389">
                  <a:extLst>
                    <a:ext uri="{9D8B030D-6E8A-4147-A177-3AD203B41FA5}">
                      <a16:colId xmlns:a16="http://schemas.microsoft.com/office/drawing/2014/main" val="2063099535"/>
                    </a:ext>
                  </a:extLst>
                </a:gridCol>
                <a:gridCol w="1080281">
                  <a:extLst>
                    <a:ext uri="{9D8B030D-6E8A-4147-A177-3AD203B41FA5}">
                      <a16:colId xmlns:a16="http://schemas.microsoft.com/office/drawing/2014/main" val="2949356905"/>
                    </a:ext>
                  </a:extLst>
                </a:gridCol>
                <a:gridCol w="1047096">
                  <a:extLst>
                    <a:ext uri="{9D8B030D-6E8A-4147-A177-3AD203B41FA5}">
                      <a16:colId xmlns:a16="http://schemas.microsoft.com/office/drawing/2014/main" val="1214645304"/>
                    </a:ext>
                  </a:extLst>
                </a:gridCol>
                <a:gridCol w="896704">
                  <a:extLst>
                    <a:ext uri="{9D8B030D-6E8A-4147-A177-3AD203B41FA5}">
                      <a16:colId xmlns:a16="http://schemas.microsoft.com/office/drawing/2014/main" val="842372567"/>
                    </a:ext>
                  </a:extLst>
                </a:gridCol>
                <a:gridCol w="812682">
                  <a:extLst>
                    <a:ext uri="{9D8B030D-6E8A-4147-A177-3AD203B41FA5}">
                      <a16:colId xmlns:a16="http://schemas.microsoft.com/office/drawing/2014/main" val="1546222322"/>
                    </a:ext>
                  </a:extLst>
                </a:gridCol>
                <a:gridCol w="566971">
                  <a:extLst>
                    <a:ext uri="{9D8B030D-6E8A-4147-A177-3AD203B41FA5}">
                      <a16:colId xmlns:a16="http://schemas.microsoft.com/office/drawing/2014/main" val="679391973"/>
                    </a:ext>
                  </a:extLst>
                </a:gridCol>
              </a:tblGrid>
              <a:tr h="6668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cách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gói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gói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lỗi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RSSI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SNR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8285921"/>
                  </a:ext>
                </a:extLst>
              </a:tr>
              <a:tr h="316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Building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100m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-80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6009329"/>
                  </a:ext>
                </a:extLst>
              </a:tr>
              <a:tr h="316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Building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200m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-103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167325"/>
                  </a:ext>
                </a:extLst>
              </a:tr>
              <a:tr h="316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Building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300m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-114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-9.8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1744114"/>
                  </a:ext>
                </a:extLst>
              </a:tr>
              <a:tr h="316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of Sight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100m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-61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1861228"/>
                  </a:ext>
                </a:extLst>
              </a:tr>
              <a:tr h="316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of Sight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300m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-75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7939770"/>
                  </a:ext>
                </a:extLst>
              </a:tr>
              <a:tr h="316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of Sight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450m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-80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5251031"/>
                  </a:ext>
                </a:extLst>
              </a:tr>
              <a:tr h="316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of Sight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600m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-94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3933307"/>
                  </a:ext>
                </a:extLst>
              </a:tr>
              <a:tr h="316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of Sight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900m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tabLst>
                          <a:tab pos="514350" algn="l"/>
                        </a:tabLs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-110</a:t>
                      </a:r>
                      <a:endParaRPr lang="vi-V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-15</a:t>
                      </a:r>
                      <a:endParaRPr lang="vi-V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4649540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Kiểm tra sản phẩm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61118" y="696060"/>
            <a:ext cx="6553200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endParaRPr lang="en-US" sz="2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endParaRPr lang="vi-V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2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302856"/>
              </p:ext>
            </p:extLst>
          </p:nvPr>
        </p:nvGraphicFramePr>
        <p:xfrm>
          <a:off x="4989979" y="1881930"/>
          <a:ext cx="2391991" cy="3176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1" r:id="rId3" imgW="7009200" imgH="9282240" progId="">
                  <p:embed/>
                </p:oleObj>
              </mc:Choice>
              <mc:Fallback>
                <p:oleObj r:id="rId3" imgW="7009200" imgH="928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89979" y="1881930"/>
                        <a:ext cx="2391991" cy="3176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58" name="Picture 2" descr="Leviton DZ15S-1BZ Decora Smart Switch with Z-Wave Technology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0" r="21522"/>
          <a:stretch/>
        </p:blipFill>
        <p:spPr bwMode="auto">
          <a:xfrm>
            <a:off x="117650" y="1909498"/>
            <a:ext cx="19812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Aeotec Door / Window Sensor 6 - Limota.vn - Cung cấp thiết bị ..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8" t="9811" r="8008" b="13949"/>
          <a:stretch/>
        </p:blipFill>
        <p:spPr bwMode="auto">
          <a:xfrm>
            <a:off x="1641674" y="2667000"/>
            <a:ext cx="2362201" cy="232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1259623"/>
            <a:ext cx="1416606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969" y="1785959"/>
            <a:ext cx="1341431" cy="6979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228600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smtClean="0"/>
              <a:t>Kiểm tra sản phẩm</a:t>
            </a:r>
            <a:endParaRPr lang="en-US" b="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61118" y="696060"/>
            <a:ext cx="6553200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Z-Wave</a:t>
            </a:r>
          </a:p>
          <a:p>
            <a:pPr lvl="1" fontAlgn="auto">
              <a:buFont typeface="Wingdings" panose="05000000000000000000" pitchFamily="2" charset="2"/>
              <a:buChar char="§"/>
            </a:pPr>
            <a:endParaRPr lang="en-US" sz="2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endParaRPr lang="vi-V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62586"/>
            <a:ext cx="3639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auto">
              <a:buFont typeface="Wingdings" panose="05000000000000000000" pitchFamily="2" charset="2"/>
              <a:buChar char="§"/>
            </a:pPr>
            <a:r>
              <a:rPr lang="en-US" b="0" dirty="0" err="1" smtClean="0">
                <a:cs typeface="Arial" panose="020B0604020202020204" pitchFamily="34" charset="0"/>
              </a:rPr>
              <a:t>Tương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thích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với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các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sản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phẩm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chuẩn</a:t>
            </a:r>
            <a:r>
              <a:rPr lang="en-US" b="0" dirty="0" smtClean="0">
                <a:cs typeface="Arial" panose="020B0604020202020204" pitchFamily="34" charset="0"/>
              </a:rPr>
              <a:t> Z-Wave </a:t>
            </a:r>
            <a:r>
              <a:rPr lang="en-US" b="0" dirty="0" err="1" smtClean="0">
                <a:cs typeface="Arial" panose="020B0604020202020204" pitchFamily="34" charset="0"/>
              </a:rPr>
              <a:t>ngoài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thị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trường</a:t>
            </a:r>
            <a:endParaRPr lang="en-US" b="0" dirty="0"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40350" y="5127965"/>
            <a:ext cx="3639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auto">
              <a:buFont typeface="Wingdings" panose="05000000000000000000" pitchFamily="2" charset="2"/>
              <a:buChar char="§"/>
            </a:pPr>
            <a:r>
              <a:rPr lang="en-US" b="0" dirty="0" smtClean="0">
                <a:cs typeface="Arial" panose="020B0604020202020204" pitchFamily="34" charset="0"/>
              </a:rPr>
              <a:t>Z-Wave Node </a:t>
            </a:r>
            <a:r>
              <a:rPr lang="en-US" b="0" dirty="0" err="1" smtClean="0">
                <a:cs typeface="Arial" panose="020B0604020202020204" pitchFamily="34" charset="0"/>
              </a:rPr>
              <a:t>tích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hợp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vào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trong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các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thiết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bị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cụ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thể</a:t>
            </a:r>
            <a:endParaRPr lang="en-US" b="0" dirty="0"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990" y="6168317"/>
            <a:ext cx="6543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auto">
              <a:buFont typeface="Wingdings" panose="05000000000000000000" pitchFamily="2" charset="2"/>
              <a:buChar char="§"/>
            </a:pPr>
            <a:r>
              <a:rPr lang="en-US" b="0" dirty="0" err="1" smtClean="0">
                <a:cs typeface="Arial" panose="020B0604020202020204" pitchFamily="34" charset="0"/>
              </a:rPr>
              <a:t>Khoảng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cách</a:t>
            </a:r>
            <a:r>
              <a:rPr lang="en-US" b="0" dirty="0" smtClean="0">
                <a:cs typeface="Arial" panose="020B0604020202020204" pitchFamily="34" charset="0"/>
              </a:rPr>
              <a:t> 50m </a:t>
            </a:r>
            <a:r>
              <a:rPr lang="en-US" b="0" dirty="0" err="1" smtClean="0">
                <a:cs typeface="Arial" panose="020B0604020202020204" pitchFamily="34" charset="0"/>
              </a:rPr>
              <a:t>trong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điều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kiện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xuyên</a:t>
            </a:r>
            <a:r>
              <a:rPr lang="en-US" b="0" dirty="0" smtClean="0">
                <a:cs typeface="Arial" panose="020B0604020202020204" pitchFamily="34" charset="0"/>
              </a:rPr>
              <a:t> 1 </a:t>
            </a:r>
            <a:r>
              <a:rPr lang="en-US" b="0" dirty="0" err="1" smtClean="0">
                <a:cs typeface="Arial" panose="020B0604020202020204" pitchFamily="34" charset="0"/>
              </a:rPr>
              <a:t>bức</a:t>
            </a:r>
            <a:r>
              <a:rPr lang="en-US" b="0" dirty="0" smtClean="0"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cs typeface="Arial" panose="020B0604020202020204" pitchFamily="34" charset="0"/>
              </a:rPr>
              <a:t>tường</a:t>
            </a:r>
            <a:endParaRPr lang="en-US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3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45948" y="298736"/>
            <a:ext cx="6347713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/>
              <a:t>Kiểm</a:t>
            </a:r>
            <a:r>
              <a:rPr lang="en-US" b="0" dirty="0" smtClean="0"/>
              <a:t> </a:t>
            </a:r>
            <a:r>
              <a:rPr lang="en-US" b="0" dirty="0" err="1" smtClean="0"/>
              <a:t>tra</a:t>
            </a:r>
            <a:r>
              <a:rPr lang="en-US" b="0" dirty="0" smtClean="0"/>
              <a:t> </a:t>
            </a:r>
            <a:r>
              <a:rPr lang="en-US" b="0" dirty="0" err="1" smtClean="0"/>
              <a:t>sản</a:t>
            </a:r>
            <a:r>
              <a:rPr lang="en-US" b="0" dirty="0" smtClean="0"/>
              <a:t> </a:t>
            </a:r>
            <a:r>
              <a:rPr lang="en-US" b="0" dirty="0" err="1" smtClean="0"/>
              <a:t>phẩm</a:t>
            </a:r>
            <a:endParaRPr lang="en-US" b="0" dirty="0"/>
          </a:p>
        </p:txBody>
      </p:sp>
      <p:sp>
        <p:nvSpPr>
          <p:cNvPr id="5" name="Rectangle 4"/>
          <p:cNvSpPr/>
          <p:nvPr/>
        </p:nvSpPr>
        <p:spPr>
          <a:xfrm>
            <a:off x="838200" y="95913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auto">
              <a:buFont typeface="Wingdings" panose="05000000000000000000" pitchFamily="2" charset="2"/>
              <a:buChar char="Ø"/>
            </a:pPr>
            <a:r>
              <a:rPr lang="en-US" sz="2400" b="0" dirty="0" err="1" smtClean="0">
                <a:cs typeface="Arial" panose="020B0604020202020204" pitchFamily="34" charset="0"/>
              </a:rPr>
              <a:t>Kết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nối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đến</a:t>
            </a:r>
            <a:r>
              <a:rPr lang="en-US" sz="2400" b="0" dirty="0" smtClean="0"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cs typeface="Arial" panose="020B0604020202020204" pitchFamily="34" charset="0"/>
              </a:rPr>
              <a:t> Server</a:t>
            </a:r>
            <a:endParaRPr lang="en-US" sz="2400" b="0" dirty="0"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215" r="20087"/>
          <a:stretch/>
        </p:blipFill>
        <p:spPr>
          <a:xfrm>
            <a:off x="533400" y="1615525"/>
            <a:ext cx="7315199" cy="48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7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Autofit/>
          </a:bodyPr>
          <a:lstStyle/>
          <a:p>
            <a:r>
              <a:rPr lang="en-US" dirty="0" smtClean="0"/>
              <a:t>Mục lục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0600" y="1250157"/>
            <a:ext cx="5410200" cy="665162"/>
            <a:chOff x="1828800" y="2024063"/>
            <a:chExt cx="5410200" cy="665162"/>
          </a:xfrm>
        </p:grpSpPr>
        <p:grpSp>
          <p:nvGrpSpPr>
            <p:cNvPr id="67587" name="Group 3"/>
            <p:cNvGrpSpPr>
              <a:grpSpLocks/>
            </p:cNvGrpSpPr>
            <p:nvPr/>
          </p:nvGrpSpPr>
          <p:grpSpPr bwMode="auto">
            <a:xfrm>
              <a:off x="1828800" y="2024063"/>
              <a:ext cx="762000" cy="665162"/>
              <a:chOff x="1110" y="2656"/>
              <a:chExt cx="1549" cy="1351"/>
            </a:xfrm>
          </p:grpSpPr>
          <p:sp>
            <p:nvSpPr>
              <p:cNvPr id="67588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9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90" name="AutoShape 6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595" name="Line 11"/>
            <p:cNvSpPr>
              <a:spLocks noChangeShapeType="1"/>
            </p:cNvSpPr>
            <p:nvPr/>
          </p:nvSpPr>
          <p:spPr bwMode="auto">
            <a:xfrm>
              <a:off x="2438400" y="2633663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6" name="Text Box 12"/>
            <p:cNvSpPr txBox="1">
              <a:spLocks noChangeArrowheads="1"/>
            </p:cNvSpPr>
            <p:nvPr/>
          </p:nvSpPr>
          <p:spPr bwMode="auto">
            <a:xfrm>
              <a:off x="2667635" y="2146856"/>
              <a:ext cx="235513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>
                  <a:solidFill>
                    <a:schemeClr val="tx2"/>
                  </a:solidFill>
                </a:rPr>
                <a:t>Giới thiệu đề tài</a:t>
              </a:r>
            </a:p>
          </p:txBody>
        </p:sp>
        <p:sp>
          <p:nvSpPr>
            <p:cNvPr id="67597" name="Text Box 13"/>
            <p:cNvSpPr txBox="1">
              <a:spLocks noChangeArrowheads="1"/>
            </p:cNvSpPr>
            <p:nvPr/>
          </p:nvSpPr>
          <p:spPr bwMode="gray">
            <a:xfrm>
              <a:off x="2025650" y="2122488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90600" y="2114721"/>
            <a:ext cx="5410200" cy="665162"/>
            <a:chOff x="1828800" y="2938463"/>
            <a:chExt cx="5410200" cy="665162"/>
          </a:xfrm>
        </p:grpSpPr>
        <p:grpSp>
          <p:nvGrpSpPr>
            <p:cNvPr id="67591" name="Group 7"/>
            <p:cNvGrpSpPr>
              <a:grpSpLocks/>
            </p:cNvGrpSpPr>
            <p:nvPr/>
          </p:nvGrpSpPr>
          <p:grpSpPr bwMode="auto">
            <a:xfrm>
              <a:off x="1828800" y="2938463"/>
              <a:ext cx="762000" cy="665162"/>
              <a:chOff x="3174" y="2656"/>
              <a:chExt cx="1549" cy="1351"/>
            </a:xfrm>
          </p:grpSpPr>
          <p:sp>
            <p:nvSpPr>
              <p:cNvPr id="67592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93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94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598" name="Line 14"/>
            <p:cNvSpPr>
              <a:spLocks noChangeShapeType="1"/>
            </p:cNvSpPr>
            <p:nvPr/>
          </p:nvSpPr>
          <p:spPr bwMode="auto">
            <a:xfrm>
              <a:off x="2438400" y="3548063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9" name="Text Box 15"/>
            <p:cNvSpPr txBox="1">
              <a:spLocks noChangeArrowheads="1"/>
            </p:cNvSpPr>
            <p:nvPr/>
          </p:nvSpPr>
          <p:spPr bwMode="auto">
            <a:xfrm>
              <a:off x="2682875" y="3031916"/>
              <a:ext cx="218681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 smtClean="0">
                  <a:solidFill>
                    <a:schemeClr val="tx2"/>
                  </a:solidFill>
                </a:rPr>
                <a:t>Mục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tiêu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đề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tài</a:t>
              </a:r>
              <a:endParaRPr lang="en-US" sz="2400" b="0" dirty="0">
                <a:solidFill>
                  <a:schemeClr val="tx2"/>
                </a:solidFill>
              </a:endParaRPr>
            </a:p>
          </p:txBody>
        </p:sp>
        <p:sp>
          <p:nvSpPr>
            <p:cNvPr id="67600" name="Text Box 16"/>
            <p:cNvSpPr txBox="1">
              <a:spLocks noChangeArrowheads="1"/>
            </p:cNvSpPr>
            <p:nvPr/>
          </p:nvSpPr>
          <p:spPr bwMode="gray">
            <a:xfrm>
              <a:off x="2025650" y="3036888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90600" y="2942398"/>
            <a:ext cx="5434481" cy="665162"/>
            <a:chOff x="1828800" y="3830638"/>
            <a:chExt cx="5434481" cy="665162"/>
          </a:xfrm>
        </p:grpSpPr>
        <p:grpSp>
          <p:nvGrpSpPr>
            <p:cNvPr id="67601" name="Group 17"/>
            <p:cNvGrpSpPr>
              <a:grpSpLocks/>
            </p:cNvGrpSpPr>
            <p:nvPr/>
          </p:nvGrpSpPr>
          <p:grpSpPr bwMode="auto">
            <a:xfrm>
              <a:off x="1828800" y="3830638"/>
              <a:ext cx="762000" cy="665162"/>
              <a:chOff x="1110" y="2656"/>
              <a:chExt cx="1549" cy="1351"/>
            </a:xfrm>
          </p:grpSpPr>
          <p:sp>
            <p:nvSpPr>
              <p:cNvPr id="67602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3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4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609" name="Line 25"/>
            <p:cNvSpPr>
              <a:spLocks noChangeShapeType="1"/>
            </p:cNvSpPr>
            <p:nvPr/>
          </p:nvSpPr>
          <p:spPr bwMode="auto">
            <a:xfrm>
              <a:off x="2438400" y="4440238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0" name="Text Box 26"/>
            <p:cNvSpPr txBox="1">
              <a:spLocks noChangeArrowheads="1"/>
            </p:cNvSpPr>
            <p:nvPr/>
          </p:nvSpPr>
          <p:spPr bwMode="auto">
            <a:xfrm>
              <a:off x="2628679" y="3893184"/>
              <a:ext cx="46346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 smtClean="0">
                  <a:solidFill>
                    <a:schemeClr val="tx2"/>
                  </a:solidFill>
                </a:rPr>
                <a:t>Thiết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kế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phần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cứng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,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phần</a:t>
              </a:r>
              <a:r>
                <a:rPr lang="en-US" sz="2400" b="0" dirty="0" smtClean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 smtClean="0">
                  <a:solidFill>
                    <a:schemeClr val="tx2"/>
                  </a:solidFill>
                </a:rPr>
                <a:t>mềm</a:t>
              </a:r>
              <a:endParaRPr lang="en-US" sz="2400" b="0" dirty="0">
                <a:solidFill>
                  <a:schemeClr val="tx2"/>
                </a:solidFill>
              </a:endParaRPr>
            </a:p>
          </p:txBody>
        </p:sp>
        <p:sp>
          <p:nvSpPr>
            <p:cNvPr id="67611" name="Text Box 27"/>
            <p:cNvSpPr txBox="1">
              <a:spLocks noChangeArrowheads="1"/>
            </p:cNvSpPr>
            <p:nvPr/>
          </p:nvSpPr>
          <p:spPr bwMode="gray">
            <a:xfrm>
              <a:off x="2025650" y="3929063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93775" y="3789126"/>
            <a:ext cx="5410200" cy="665162"/>
            <a:chOff x="1828800" y="4745038"/>
            <a:chExt cx="5410200" cy="665162"/>
          </a:xfrm>
        </p:grpSpPr>
        <p:grpSp>
          <p:nvGrpSpPr>
            <p:cNvPr id="67605" name="Group 21"/>
            <p:cNvGrpSpPr>
              <a:grpSpLocks/>
            </p:cNvGrpSpPr>
            <p:nvPr/>
          </p:nvGrpSpPr>
          <p:grpSpPr bwMode="auto">
            <a:xfrm>
              <a:off x="1828800" y="4745038"/>
              <a:ext cx="762000" cy="665162"/>
              <a:chOff x="3174" y="2656"/>
              <a:chExt cx="1549" cy="1351"/>
            </a:xfrm>
          </p:grpSpPr>
          <p:sp>
            <p:nvSpPr>
              <p:cNvPr id="67606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7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8" name="AutoShape 24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612" name="Line 28"/>
            <p:cNvSpPr>
              <a:spLocks noChangeShapeType="1"/>
            </p:cNvSpPr>
            <p:nvPr/>
          </p:nvSpPr>
          <p:spPr bwMode="auto">
            <a:xfrm>
              <a:off x="2438400" y="5354638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3" name="Text Box 29"/>
            <p:cNvSpPr txBox="1">
              <a:spLocks noChangeArrowheads="1"/>
            </p:cNvSpPr>
            <p:nvPr/>
          </p:nvSpPr>
          <p:spPr bwMode="auto">
            <a:xfrm>
              <a:off x="2664460" y="4779114"/>
              <a:ext cx="276870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>
                  <a:solidFill>
                    <a:schemeClr val="tx2"/>
                  </a:solidFill>
                </a:rPr>
                <a:t>Kiểm tra sản phẩm</a:t>
              </a:r>
            </a:p>
          </p:txBody>
        </p:sp>
        <p:sp>
          <p:nvSpPr>
            <p:cNvPr id="67614" name="Text Box 30"/>
            <p:cNvSpPr txBox="1">
              <a:spLocks noChangeArrowheads="1"/>
            </p:cNvSpPr>
            <p:nvPr/>
          </p:nvSpPr>
          <p:spPr bwMode="gray">
            <a:xfrm>
              <a:off x="2025650" y="4843463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67615" name="Text Box 31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0"/>
          </a:p>
        </p:txBody>
      </p:sp>
      <p:grpSp>
        <p:nvGrpSpPr>
          <p:cNvPr id="6" name="Group 5"/>
          <p:cNvGrpSpPr/>
          <p:nvPr/>
        </p:nvGrpSpPr>
        <p:grpSpPr>
          <a:xfrm>
            <a:off x="990600" y="4593730"/>
            <a:ext cx="5410200" cy="665162"/>
            <a:chOff x="1828800" y="5634037"/>
            <a:chExt cx="5410200" cy="665162"/>
          </a:xfrm>
        </p:grpSpPr>
        <p:grpSp>
          <p:nvGrpSpPr>
            <p:cNvPr id="34" name="Group 17"/>
            <p:cNvGrpSpPr>
              <a:grpSpLocks/>
            </p:cNvGrpSpPr>
            <p:nvPr/>
          </p:nvGrpSpPr>
          <p:grpSpPr bwMode="auto">
            <a:xfrm>
              <a:off x="1828800" y="5634037"/>
              <a:ext cx="762000" cy="665162"/>
              <a:chOff x="1110" y="2656"/>
              <a:chExt cx="1549" cy="1351"/>
            </a:xfrm>
          </p:grpSpPr>
          <p:sp>
            <p:nvSpPr>
              <p:cNvPr id="3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" name="Line 25"/>
            <p:cNvSpPr>
              <a:spLocks noChangeShapeType="1"/>
            </p:cNvSpPr>
            <p:nvPr/>
          </p:nvSpPr>
          <p:spPr bwMode="auto">
            <a:xfrm>
              <a:off x="2438400" y="6243637"/>
              <a:ext cx="48006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 Box 26"/>
            <p:cNvSpPr txBox="1">
              <a:spLocks noChangeArrowheads="1"/>
            </p:cNvSpPr>
            <p:nvPr/>
          </p:nvSpPr>
          <p:spPr bwMode="auto">
            <a:xfrm>
              <a:off x="2667634" y="5694077"/>
              <a:ext cx="13147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err="1">
                  <a:solidFill>
                    <a:schemeClr val="tx2"/>
                  </a:solidFill>
                </a:rPr>
                <a:t>Kết</a:t>
              </a:r>
              <a:r>
                <a:rPr lang="en-US" sz="2400" b="0" dirty="0">
                  <a:solidFill>
                    <a:schemeClr val="tx2"/>
                  </a:solidFill>
                </a:rPr>
                <a:t> </a:t>
              </a:r>
              <a:r>
                <a:rPr lang="en-US" sz="2400" b="0" dirty="0" err="1">
                  <a:solidFill>
                    <a:schemeClr val="tx2"/>
                  </a:solidFill>
                </a:rPr>
                <a:t>luận</a:t>
              </a:r>
              <a:endParaRPr lang="en-US" sz="2400" b="0" dirty="0">
                <a:solidFill>
                  <a:schemeClr val="tx2"/>
                </a:solidFill>
              </a:endParaRPr>
            </a:p>
          </p:txBody>
        </p:sp>
        <p:sp>
          <p:nvSpPr>
            <p:cNvPr id="40" name="Text Box 27"/>
            <p:cNvSpPr txBox="1">
              <a:spLocks noChangeArrowheads="1"/>
            </p:cNvSpPr>
            <p:nvPr/>
          </p:nvSpPr>
          <p:spPr bwMode="gray">
            <a:xfrm>
              <a:off x="2024563" y="5732462"/>
              <a:ext cx="35618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81000" y="1060913"/>
            <a:ext cx="6858000" cy="47117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 việc đã </a:t>
            </a:r>
            <a:r>
              <a:rPr 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80000"/>
              </a:lnSpc>
            </a:pP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Gateway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end node.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Modbus: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80000"/>
              </a:lnSpc>
            </a:pP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cục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REST API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Z-Wave: 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80000"/>
              </a:lnSpc>
            </a:pP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Server.</a:t>
            </a:r>
          </a:p>
          <a:p>
            <a:pPr lvl="1">
              <a:lnSpc>
                <a:spcPct val="80000"/>
              </a:lnSpc>
            </a:pP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80000"/>
              </a:lnSpc>
            </a:pP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80000"/>
              </a:lnSpc>
            </a:pP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  <a:p>
            <a:pPr lvl="2">
              <a:lnSpc>
                <a:spcPct val="800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ChirpStack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endParaRPr lang="en-US" sz="16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800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Downlink </a:t>
            </a:r>
            <a:r>
              <a:rPr lang="en-US" sz="1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confirm</a:t>
            </a:r>
          </a:p>
          <a:p>
            <a:pPr lvl="1">
              <a:lnSpc>
                <a:spcPct val="80000"/>
              </a:lnSpc>
            </a:pPr>
            <a:endParaRPr lang="en-US" sz="1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</a:pPr>
            <a:endParaRPr lang="en-US" sz="1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>
                <a:cs typeface="Arial" panose="020B0604020202020204" pitchFamily="34" charset="0"/>
              </a:rPr>
              <a:pPr/>
              <a:t>66</a:t>
            </a:fld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81000" y="1060913"/>
            <a:ext cx="6858000" cy="47117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36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Bluetooth,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Zigbee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hoá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endParaRPr lang="en-U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kiệm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endParaRPr lang="en-U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>
                <a:cs typeface="Arial" panose="020B0604020202020204" pitchFamily="34" charset="0"/>
              </a:rPr>
              <a:pPr/>
              <a:t>67</a:t>
            </a:fld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WordArt 3"/>
          <p:cNvSpPr>
            <a:spLocks noChangeArrowheads="1" noChangeShapeType="1" noTextEdit="1"/>
          </p:cNvSpPr>
          <p:nvPr/>
        </p:nvSpPr>
        <p:spPr bwMode="gray">
          <a:xfrm>
            <a:off x="1242314" y="2286000"/>
            <a:ext cx="5715000" cy="85725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>
                  <a:outerShdw dist="107763" dir="2700000" algn="ctr" rotWithShape="0">
                    <a:srgbClr val="C0C0C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0E78-9FE1-40CD-9B79-55E82451DDA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1" y="1664563"/>
            <a:ext cx="693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err="1" smtClean="0"/>
              <a:t>Nguyên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nhân</a:t>
            </a:r>
            <a:r>
              <a:rPr lang="en-US" sz="2400" b="0" dirty="0" smtClean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dirty="0" smtClean="0"/>
              <a:t>Antenna </a:t>
            </a:r>
            <a:r>
              <a:rPr lang="en-US" sz="2400" b="0" dirty="0" err="1" smtClean="0"/>
              <a:t>chưa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tính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toán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phối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hợp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trở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kháng</a:t>
            </a:r>
            <a:endParaRPr lang="en-US" sz="2400" b="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dirty="0" err="1"/>
              <a:t>Các</a:t>
            </a:r>
            <a:r>
              <a:rPr lang="en-US" sz="2400" b="0" dirty="0"/>
              <a:t> </a:t>
            </a:r>
            <a:r>
              <a:rPr lang="en-US" sz="2400" b="0" dirty="0" err="1"/>
              <a:t>thông</a:t>
            </a:r>
            <a:r>
              <a:rPr lang="en-US" sz="2400" b="0" dirty="0"/>
              <a:t> </a:t>
            </a:r>
            <a:r>
              <a:rPr lang="en-US" sz="2400" b="0" dirty="0" err="1"/>
              <a:t>số</a:t>
            </a:r>
            <a:r>
              <a:rPr lang="en-US" sz="2400" b="0" dirty="0"/>
              <a:t> </a:t>
            </a:r>
            <a:r>
              <a:rPr lang="en-US" sz="2400" b="0" dirty="0" err="1"/>
              <a:t>về</a:t>
            </a:r>
            <a:r>
              <a:rPr lang="en-US" sz="2400" b="0" dirty="0"/>
              <a:t> </a:t>
            </a:r>
            <a:r>
              <a:rPr lang="en-US" sz="2400" b="0" dirty="0" err="1"/>
              <a:t>thu</a:t>
            </a:r>
            <a:r>
              <a:rPr lang="en-US" sz="2400" b="0" dirty="0"/>
              <a:t> </a:t>
            </a:r>
            <a:r>
              <a:rPr lang="en-US" sz="2400" b="0" dirty="0" err="1"/>
              <a:t>phát</a:t>
            </a:r>
            <a:r>
              <a:rPr lang="en-US" sz="2400" b="0" dirty="0"/>
              <a:t> </a:t>
            </a:r>
            <a:r>
              <a:rPr lang="en-US" sz="2400" b="0" dirty="0" err="1"/>
              <a:t>giới</a:t>
            </a:r>
            <a:r>
              <a:rPr lang="en-US" sz="2400" b="0" dirty="0"/>
              <a:t> </a:t>
            </a:r>
            <a:r>
              <a:rPr lang="en-US" sz="2400" b="0" dirty="0" err="1"/>
              <a:t>hạn</a:t>
            </a:r>
            <a:r>
              <a:rPr lang="en-US" sz="2400" b="0" dirty="0"/>
              <a:t> </a:t>
            </a:r>
            <a:r>
              <a:rPr lang="en-US" sz="2400" b="0" dirty="0" err="1"/>
              <a:t>theo</a:t>
            </a:r>
            <a:r>
              <a:rPr lang="en-US" sz="2400" b="0" dirty="0"/>
              <a:t> </a:t>
            </a:r>
            <a:r>
              <a:rPr lang="en-US" sz="2400" b="0" dirty="0" err="1"/>
              <a:t>cục</a:t>
            </a:r>
            <a:r>
              <a:rPr lang="en-US" sz="2400" b="0" dirty="0"/>
              <a:t> </a:t>
            </a:r>
            <a:r>
              <a:rPr lang="en-US" sz="2400" b="0" dirty="0" err="1"/>
              <a:t>tần</a:t>
            </a:r>
            <a:r>
              <a:rPr lang="en-US" sz="2400" b="0" dirty="0"/>
              <a:t> </a:t>
            </a:r>
            <a:r>
              <a:rPr lang="en-US" sz="2400" b="0" dirty="0" err="1"/>
              <a:t>số</a:t>
            </a:r>
            <a:r>
              <a:rPr lang="en-US" sz="2400" b="0" dirty="0"/>
              <a:t> </a:t>
            </a:r>
            <a:r>
              <a:rPr lang="en-US" sz="2400" b="0" dirty="0" err="1"/>
              <a:t>và</a:t>
            </a:r>
            <a:r>
              <a:rPr lang="en-US" sz="2400" b="0" dirty="0"/>
              <a:t> </a:t>
            </a:r>
            <a:r>
              <a:rPr lang="en-US" sz="2400" b="0" dirty="0" err="1"/>
              <a:t>LoRa</a:t>
            </a:r>
            <a:r>
              <a:rPr lang="en-US" sz="2400" b="0" dirty="0"/>
              <a:t> </a:t>
            </a:r>
            <a:r>
              <a:rPr lang="en-US" sz="2400" b="0" dirty="0" smtClean="0"/>
              <a:t>Alliance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dirty="0" smtClean="0"/>
              <a:t>Can </a:t>
            </a:r>
            <a:r>
              <a:rPr lang="en-US" sz="2400" b="0" dirty="0" err="1" smtClean="0"/>
              <a:t>nhiễu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từ</a:t>
            </a:r>
            <a:r>
              <a:rPr lang="en-US" sz="2400" b="0" dirty="0" smtClean="0"/>
              <a:t> GSM</a:t>
            </a:r>
            <a:endParaRPr lang="vi-VN" sz="2400" b="0" dirty="0"/>
          </a:p>
        </p:txBody>
      </p:sp>
      <p:pic>
        <p:nvPicPr>
          <p:cNvPr id="6" name="Picture 5" descr="https://scontent.fsgn3-1.fna.fbcdn.net/v/t1.0-9/109950377_10220132491733887_3859636744329210274_n.jpg?_nc_cat=109&amp;_nc_sid=dbeb18&amp;_nc_ohc=YdkEwbXnzzUAX-2DWS3&amp;_nc_ht=scontent.fsgn3-1.fna&amp;oh=900814ed6f1d8271e051669d4dfa4e7f&amp;oe=5F3ABB5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5" b="-1"/>
          <a:stretch/>
        </p:blipFill>
        <p:spPr bwMode="auto">
          <a:xfrm>
            <a:off x="975129" y="3814288"/>
            <a:ext cx="5731510" cy="11296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228600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smtClean="0"/>
              <a:t>Kiểm tra sản phẩm</a:t>
            </a:r>
            <a:endParaRPr lang="en-US" b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61118" y="696060"/>
            <a:ext cx="6553200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endParaRPr lang="en-US" sz="2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endParaRPr lang="vi-V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22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229" y="759370"/>
            <a:ext cx="6347714" cy="62026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LoRaWAN</a:t>
            </a:r>
            <a:endParaRPr lang="vi-V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504" b="6897"/>
          <a:stretch/>
        </p:blipFill>
        <p:spPr>
          <a:xfrm>
            <a:off x="809158" y="2276370"/>
            <a:ext cx="5921855" cy="323269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1491" y="1251490"/>
            <a:ext cx="6716109" cy="10248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Dựa </a:t>
            </a:r>
            <a:r>
              <a:rPr lang="vi-V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trên giao thức </a:t>
            </a:r>
            <a:r>
              <a:rPr lang="vi-VN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LoRa.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Tối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ưu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về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năng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lượng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bị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đầu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cuối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Đảm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bảo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về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bảo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mật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toàn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vẹn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dữ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liệu</a:t>
            </a:r>
            <a:endParaRPr lang="vi-VN" sz="24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242" name="Picture 2" descr="LoRaWAN | The Things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73" y="5649320"/>
            <a:ext cx="2761827" cy="12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9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LAN8720A - Ethernet PHY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87" y="2398811"/>
            <a:ext cx="991654" cy="91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208973"/>
            <a:ext cx="1627877" cy="1354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667" y="4659829"/>
            <a:ext cx="2010688" cy="1954716"/>
          </a:xfrm>
          <a:prstGeom prst="rect">
            <a:avLst/>
          </a:prstGeom>
        </p:spPr>
      </p:pic>
      <p:pic>
        <p:nvPicPr>
          <p:cNvPr id="7" name="Picture 2" descr="STM32 IC Logo | 振杰 呂 | Flick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42" y="4460936"/>
            <a:ext cx="2435225" cy="24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2644227" y="2538345"/>
            <a:ext cx="3327934" cy="4661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IC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Ethernet</a:t>
            </a:r>
            <a:endParaRPr lang="vi-VN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67682" y="3672801"/>
            <a:ext cx="6347714" cy="4661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IC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TTL-RS485</a:t>
            </a:r>
            <a:endParaRPr lang="vi-VN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4648200" y="5207842"/>
            <a:ext cx="6347714" cy="4661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Vi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STM324F407</a:t>
            </a:r>
            <a:endParaRPr lang="vi-VN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3" name="Picture 6" descr="AP3211KTR-G1 Diodes Inc. - Voltage Regulators - Switching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900" y="1456655"/>
            <a:ext cx="868909" cy="8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824107" y="1714917"/>
            <a:ext cx="5426570" cy="4773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AP3211</a:t>
            </a:r>
            <a:endParaRPr lang="vi-VN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94871" y="1162377"/>
            <a:ext cx="49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vi-VN" sz="2400" b="0" dirty="0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 Modbus Serial</a:t>
            </a:r>
          </a:p>
        </p:txBody>
      </p:sp>
    </p:spTree>
    <p:extLst>
      <p:ext uri="{BB962C8B-B14F-4D97-AF65-F5344CB8AC3E}">
        <p14:creationId xmlns:p14="http://schemas.microsoft.com/office/powerpoint/2010/main" val="10313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AK811 Điện Lora Module UART Để Nối Tiếp Tại Bộ Chỉ Huy Giao Tiếp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37"/>
          <a:stretch/>
        </p:blipFill>
        <p:spPr bwMode="auto">
          <a:xfrm>
            <a:off x="1296584" y="3312792"/>
            <a:ext cx="2157914" cy="16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800" y="3310440"/>
            <a:ext cx="2246707" cy="177864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85800" y="4929153"/>
            <a:ext cx="3021457" cy="1685554"/>
            <a:chOff x="1039424" y="4561113"/>
            <a:chExt cx="3529300" cy="1968860"/>
          </a:xfrm>
        </p:grpSpPr>
        <p:pic>
          <p:nvPicPr>
            <p:cNvPr id="10242" name="Picture 2" descr="STM32 IC Logo | 振杰 呂 | Flick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424" y="4561113"/>
              <a:ext cx="1976271" cy="1968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STM32F1 (3) - Sklep Kamami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15506" r="41149" b="10761"/>
            <a:stretch/>
          </p:blipFill>
          <p:spPr bwMode="auto">
            <a:xfrm>
              <a:off x="3044724" y="4783543"/>
              <a:ext cx="1524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ontent Placeholder 1"/>
          <p:cNvSpPr txBox="1">
            <a:spLocks/>
          </p:cNvSpPr>
          <p:nvPr/>
        </p:nvSpPr>
        <p:spPr>
          <a:xfrm>
            <a:off x="741213" y="2708688"/>
            <a:ext cx="5426570" cy="4773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RAK811 RAK4600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module</a:t>
            </a:r>
            <a:endParaRPr lang="vi-VN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3732109" y="5538860"/>
            <a:ext cx="6347714" cy="4661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STM32F103</a:t>
            </a:r>
          </a:p>
        </p:txBody>
      </p:sp>
      <p:pic>
        <p:nvPicPr>
          <p:cNvPr id="10246" name="Picture 6" descr="AP3211KTR-G1 Diodes Inc. - Voltage Regulators - Switching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53" y="178156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"/>
          <p:cNvSpPr txBox="1">
            <a:spLocks/>
          </p:cNvSpPr>
          <p:nvPr/>
        </p:nvSpPr>
        <p:spPr>
          <a:xfrm>
            <a:off x="777499" y="1962290"/>
            <a:ext cx="5426570" cy="4773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AP3211</a:t>
            </a:r>
            <a:endParaRPr lang="vi-VN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4871" y="1162377"/>
            <a:ext cx="4916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 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phần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cứng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/>
            <a:endParaRPr lang="vi-VN" sz="2400" b="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38343" y="6725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  <a:endParaRPr lang="en-US" sz="3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3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49459" y="3379831"/>
          <a:ext cx="6324599" cy="2240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4639">
                  <a:extLst>
                    <a:ext uri="{9D8B030D-6E8A-4147-A177-3AD203B41FA5}">
                      <a16:colId xmlns:a16="http://schemas.microsoft.com/office/drawing/2014/main" val="78413395"/>
                    </a:ext>
                  </a:extLst>
                </a:gridCol>
                <a:gridCol w="1264639">
                  <a:extLst>
                    <a:ext uri="{9D8B030D-6E8A-4147-A177-3AD203B41FA5}">
                      <a16:colId xmlns:a16="http://schemas.microsoft.com/office/drawing/2014/main" val="1449101675"/>
                    </a:ext>
                  </a:extLst>
                </a:gridCol>
                <a:gridCol w="1264639">
                  <a:extLst>
                    <a:ext uri="{9D8B030D-6E8A-4147-A177-3AD203B41FA5}">
                      <a16:colId xmlns:a16="http://schemas.microsoft.com/office/drawing/2014/main" val="794127291"/>
                    </a:ext>
                  </a:extLst>
                </a:gridCol>
                <a:gridCol w="1265341">
                  <a:extLst>
                    <a:ext uri="{9D8B030D-6E8A-4147-A177-3AD203B41FA5}">
                      <a16:colId xmlns:a16="http://schemas.microsoft.com/office/drawing/2014/main" val="1965364823"/>
                    </a:ext>
                  </a:extLst>
                </a:gridCol>
                <a:gridCol w="1265341">
                  <a:extLst>
                    <a:ext uri="{9D8B030D-6E8A-4147-A177-3AD203B41FA5}">
                      <a16:colId xmlns:a16="http://schemas.microsoft.com/office/drawing/2014/main" val="2135203721"/>
                    </a:ext>
                  </a:extLst>
                </a:gridCol>
              </a:tblGrid>
              <a:tr h="26474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QoS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Tổng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gói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Số gói lỗi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Latency (</a:t>
                      </a:r>
                      <a:r>
                        <a:rPr lang="en-US" sz="1400" dirty="0" err="1">
                          <a:effectLst/>
                        </a:rPr>
                        <a:t>ms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74973"/>
                  </a:ext>
                </a:extLst>
              </a:tr>
              <a:tr h="26089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5968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9642025"/>
                  </a:ext>
                </a:extLst>
              </a:tr>
              <a:tr h="26089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24876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056940"/>
                  </a:ext>
                </a:extLst>
              </a:tr>
              <a:tr h="26089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27563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5784870"/>
                  </a:ext>
                </a:extLst>
              </a:tr>
              <a:tr h="26089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1000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62000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2713682"/>
                  </a:ext>
                </a:extLst>
              </a:tr>
              <a:tr h="26089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1000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25223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8819154"/>
                  </a:ext>
                </a:extLst>
              </a:tr>
              <a:tr h="26089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1000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28642</a:t>
                      </a:r>
                      <a:endParaRPr lang="vi-V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702647"/>
                  </a:ext>
                </a:extLst>
              </a:tr>
            </a:tbl>
          </a:graphicData>
        </a:graphic>
      </p:graphicFrame>
      <p:pic>
        <p:nvPicPr>
          <p:cNvPr id="6" name="Picture 5" descr="D:\Chrome Download\Untitled Diagram (13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24" y="1938082"/>
            <a:ext cx="5378471" cy="10387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53282" y="287460"/>
            <a:ext cx="6347713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/>
              <a:t>Kiểm</a:t>
            </a:r>
            <a:r>
              <a:rPr lang="en-US" b="0" dirty="0" smtClean="0"/>
              <a:t> </a:t>
            </a:r>
            <a:r>
              <a:rPr lang="en-US" b="0" dirty="0" err="1" smtClean="0"/>
              <a:t>tra</a:t>
            </a:r>
            <a:r>
              <a:rPr lang="en-US" b="0" dirty="0" smtClean="0"/>
              <a:t> </a:t>
            </a:r>
            <a:r>
              <a:rPr lang="en-US" b="0" dirty="0" err="1" smtClean="0"/>
              <a:t>sản</a:t>
            </a:r>
            <a:r>
              <a:rPr lang="en-US" b="0" dirty="0" smtClean="0"/>
              <a:t> </a:t>
            </a:r>
            <a:r>
              <a:rPr lang="en-US" b="0" dirty="0" err="1" smtClean="0"/>
              <a:t>phẩm</a:t>
            </a:r>
            <a:endParaRPr lang="en-US" b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2000" y="959136"/>
            <a:ext cx="4485969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Modbus</a:t>
            </a:r>
          </a:p>
          <a:p>
            <a:pPr lvl="1" fontAlgn="auto"/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trễ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MQTT</a:t>
            </a:r>
            <a:endParaRPr lang="vi-VN" sz="2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1143000" y="5730353"/>
            <a:ext cx="6347714" cy="4661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trễ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MQTT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Gateway</a:t>
            </a:r>
            <a:endParaRPr lang="vi-VN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50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53282" y="287460"/>
            <a:ext cx="6347713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/>
              <a:t>Kiểm</a:t>
            </a:r>
            <a:r>
              <a:rPr lang="en-US" b="0" dirty="0" smtClean="0"/>
              <a:t> </a:t>
            </a:r>
            <a:r>
              <a:rPr lang="en-US" b="0" dirty="0" err="1" smtClean="0"/>
              <a:t>tra</a:t>
            </a:r>
            <a:r>
              <a:rPr lang="en-US" b="0" dirty="0" smtClean="0"/>
              <a:t> </a:t>
            </a:r>
            <a:r>
              <a:rPr lang="en-US" b="0" dirty="0" err="1" smtClean="0"/>
              <a:t>sản</a:t>
            </a:r>
            <a:r>
              <a:rPr lang="en-US" b="0" dirty="0" smtClean="0"/>
              <a:t> </a:t>
            </a:r>
            <a:r>
              <a:rPr lang="en-US" b="0" dirty="0" err="1" smtClean="0"/>
              <a:t>phẩm</a:t>
            </a:r>
            <a:endParaRPr lang="en-US" b="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2000" y="959136"/>
            <a:ext cx="4485969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Modbus</a:t>
            </a:r>
          </a:p>
          <a:p>
            <a:pPr lvl="1" fontAlgn="auto"/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trễ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: Modbus Protocol</a:t>
            </a:r>
          </a:p>
          <a:p>
            <a:pPr lvl="2" fontAlgn="auto">
              <a:buFont typeface="Wingdings" panose="05000000000000000000" pitchFamily="2" charset="2"/>
              <a:buChar char="§"/>
            </a:pP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Modbus RTU Mode</a:t>
            </a:r>
          </a:p>
          <a:p>
            <a:pPr lvl="2" fontAlgn="auto">
              <a:buFont typeface="Wingdings" panose="05000000000000000000" pitchFamily="2" charset="2"/>
              <a:buChar char="§"/>
            </a:pP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Serial 9600 8, N, 1.</a:t>
            </a:r>
            <a:endParaRPr lang="vi-VN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762001" y="2895600"/>
          <a:ext cx="5593502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6833">
                  <a:extLst>
                    <a:ext uri="{9D8B030D-6E8A-4147-A177-3AD203B41FA5}">
                      <a16:colId xmlns:a16="http://schemas.microsoft.com/office/drawing/2014/main" val="469685227"/>
                    </a:ext>
                  </a:extLst>
                </a:gridCol>
                <a:gridCol w="632883">
                  <a:extLst>
                    <a:ext uri="{9D8B030D-6E8A-4147-A177-3AD203B41FA5}">
                      <a16:colId xmlns:a16="http://schemas.microsoft.com/office/drawing/2014/main" val="483022905"/>
                    </a:ext>
                  </a:extLst>
                </a:gridCol>
                <a:gridCol w="1090083">
                  <a:extLst>
                    <a:ext uri="{9D8B030D-6E8A-4147-A177-3AD203B41FA5}">
                      <a16:colId xmlns:a16="http://schemas.microsoft.com/office/drawing/2014/main" val="893343582"/>
                    </a:ext>
                  </a:extLst>
                </a:gridCol>
                <a:gridCol w="916622">
                  <a:extLst>
                    <a:ext uri="{9D8B030D-6E8A-4147-A177-3AD203B41FA5}">
                      <a16:colId xmlns:a16="http://schemas.microsoft.com/office/drawing/2014/main" val="3870545306"/>
                    </a:ext>
                  </a:extLst>
                </a:gridCol>
                <a:gridCol w="1249998">
                  <a:extLst>
                    <a:ext uri="{9D8B030D-6E8A-4147-A177-3AD203B41FA5}">
                      <a16:colId xmlns:a16="http://schemas.microsoft.com/office/drawing/2014/main" val="3680060588"/>
                    </a:ext>
                  </a:extLst>
                </a:gridCol>
                <a:gridCol w="1217083">
                  <a:extLst>
                    <a:ext uri="{9D8B030D-6E8A-4147-A177-3AD203B41FA5}">
                      <a16:colId xmlns:a16="http://schemas.microsoft.com/office/drawing/2014/main" val="247935188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QoS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Tổng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gói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gói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lỗi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Latency (</a:t>
                      </a:r>
                      <a:r>
                        <a:rPr lang="en-US" sz="1600" dirty="0" err="1">
                          <a:effectLst/>
                        </a:rPr>
                        <a:t>ms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Modbus </a:t>
                      </a:r>
                      <a:br>
                        <a:rPr lang="en-US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Latency</a:t>
                      </a:r>
                      <a:endParaRPr lang="vi-VN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193453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9604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4506</a:t>
                      </a:r>
                      <a:endParaRPr lang="vi-V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384716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1206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4420</a:t>
                      </a:r>
                      <a:endParaRPr lang="vi-V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375616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1488</a:t>
                      </a:r>
                      <a:endParaRPr lang="vi-V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4625</a:t>
                      </a:r>
                      <a:endParaRPr lang="vi-V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4857736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377666" y="4876800"/>
            <a:ext cx="6629400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fontAlgn="auto">
              <a:buFont typeface="Wingdings" panose="05000000000000000000" pitchFamily="2" charset="2"/>
              <a:buChar char="§"/>
            </a:pP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Serial.</a:t>
            </a:r>
          </a:p>
          <a:p>
            <a:pPr lvl="1" fontAlgn="auto">
              <a:buFont typeface="Wingdings" panose="05000000000000000000" pitchFamily="2" charset="2"/>
              <a:buChar char="§"/>
            </a:pP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checksum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RS485</a:t>
            </a:r>
            <a:endParaRPr lang="vi-V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1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Xây dựng phần mềm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0986" y="974849"/>
            <a:ext cx="5098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Gateway Modbus Serial</a:t>
            </a:r>
            <a:endParaRPr lang="vi-VN" sz="24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5" descr="D:\Chrome Download\Untitled Diagram (9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5930900" cy="386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69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Xây dựng phần mềm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0986" y="974849"/>
            <a:ext cx="5098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Gateway Modbus Serial</a:t>
            </a:r>
            <a:endParaRPr lang="vi-VN" sz="24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5" descr="D:\Chrome Download\Untitled Diagram (10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99" y="1981200"/>
            <a:ext cx="5160930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50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3673" y="323800"/>
            <a:ext cx="71628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Thiết kế phần cứng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0987" y="974849"/>
            <a:ext cx="39255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Node</a:t>
            </a:r>
            <a:endParaRPr lang="en-US" sz="2400" b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Khối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nguồn</a:t>
            </a:r>
            <a:endParaRPr lang="vi-VN" sz="24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1" y="1721517"/>
            <a:ext cx="6391493" cy="2830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28" y="4572000"/>
            <a:ext cx="5695290" cy="21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3673" y="323800"/>
            <a:ext cx="71628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Thiết kế phần cứng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0987" y="974849"/>
            <a:ext cx="39255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Node</a:t>
            </a:r>
            <a:endParaRPr lang="en-US" sz="2400" b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Khối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vi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điều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khiển</a:t>
            </a:r>
            <a:endParaRPr lang="vi-VN" sz="24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2" y="1752600"/>
            <a:ext cx="669074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3673" y="323800"/>
            <a:ext cx="71628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Thiết kế phần cứng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6148" b="6531"/>
          <a:stretch/>
        </p:blipFill>
        <p:spPr bwMode="auto">
          <a:xfrm>
            <a:off x="724596" y="1981200"/>
            <a:ext cx="6541877" cy="259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0987" y="974849"/>
            <a:ext cx="39255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Node</a:t>
            </a:r>
            <a:endParaRPr lang="en-US" sz="2400" b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Khối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tiếp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Serial</a:t>
            </a:r>
            <a:endParaRPr lang="vi-VN" sz="2400" b="0" dirty="0"/>
          </a:p>
        </p:txBody>
      </p:sp>
    </p:spTree>
    <p:extLst>
      <p:ext uri="{BB962C8B-B14F-4D97-AF65-F5344CB8AC3E}">
        <p14:creationId xmlns:p14="http://schemas.microsoft.com/office/powerpoint/2010/main" val="209625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28600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smtClean="0"/>
              <a:t>Xây dựng phần mềm</a:t>
            </a:r>
            <a:endParaRPr lang="en-US" b="0" dirty="0"/>
          </a:p>
        </p:txBody>
      </p:sp>
      <p:sp>
        <p:nvSpPr>
          <p:cNvPr id="7" name="Rectangle 6"/>
          <p:cNvSpPr/>
          <p:nvPr/>
        </p:nvSpPr>
        <p:spPr>
          <a:xfrm>
            <a:off x="338560" y="827658"/>
            <a:ext cx="5098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Node: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LoRaWAN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mode</a:t>
            </a:r>
            <a:endParaRPr lang="vi-VN" sz="2400" b="0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458165" y="1289323"/>
            <a:ext cx="6347714" cy="21623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endParaRPr lang="vi-VN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8" name="Picture 7" descr="D:\Chrome Download\Untitled Diagram (4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09785"/>
            <a:ext cx="2895600" cy="5372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79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bus là gì và nó hoạt động như thế nào 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13" y="2768489"/>
            <a:ext cx="5732145" cy="34328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6229" y="759370"/>
            <a:ext cx="6347714" cy="62026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Modbus</a:t>
            </a:r>
            <a:endParaRPr lang="vi-V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51491" y="1251490"/>
            <a:ext cx="7173309" cy="1263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Dựa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trên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lớp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vật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lý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RS485, RS232.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Master – Slave. Master </a:t>
            </a:r>
            <a:r>
              <a:rPr lang="en-US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Slave</a:t>
            </a:r>
            <a:endParaRPr lang="en-US" sz="2000" b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Chuẩn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hoá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truyền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dữ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liệu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Cơ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chế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đọc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ghi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kiểm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lỗi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268" name="Picture 4" descr="Modbus Organization, Inc. Vector Logo | Free Download - (.SVG +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14950"/>
            <a:ext cx="2551176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9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28600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smtClean="0"/>
              <a:t>Xây dựng phần mềm</a:t>
            </a:r>
            <a:endParaRPr lang="en-US" b="0" dirty="0"/>
          </a:p>
        </p:txBody>
      </p:sp>
      <p:sp>
        <p:nvSpPr>
          <p:cNvPr id="7" name="Rectangle 6"/>
          <p:cNvSpPr/>
          <p:nvPr/>
        </p:nvSpPr>
        <p:spPr>
          <a:xfrm>
            <a:off x="338560" y="827658"/>
            <a:ext cx="590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IoT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Node: Modbus and Port Monitoring</a:t>
            </a:r>
            <a:endParaRPr lang="vi-VN" sz="2400" b="0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458165" y="1289323"/>
            <a:ext cx="6347714" cy="21623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endParaRPr lang="vi-VN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9" name="Picture 8" descr="D:\Chrome Download\Untitled Diagram (6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58" y="1645940"/>
            <a:ext cx="3760441" cy="4605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066" y="191713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0298" y="852112"/>
            <a:ext cx="3925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Gateway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LoRaWAN</a:t>
            </a: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và</a:t>
            </a: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Z-Wave</a:t>
            </a:r>
            <a:endParaRPr lang="vi-VN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6" y="1752600"/>
            <a:ext cx="6666273" cy="27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0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3" name="Picture 2" descr="Why does antenna length depend on wavelength? - Quora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" b="3066"/>
          <a:stretch/>
        </p:blipFill>
        <p:spPr bwMode="auto">
          <a:xfrm>
            <a:off x="2736532" y="1742440"/>
            <a:ext cx="3670935" cy="33731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734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Kiểm tra sản phẩm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13232630"/>
              </p:ext>
            </p:extLst>
          </p:nvPr>
        </p:nvGraphicFramePr>
        <p:xfrm>
          <a:off x="896080" y="2128938"/>
          <a:ext cx="5883275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5625">
                  <a:extLst>
                    <a:ext uri="{9D8B030D-6E8A-4147-A177-3AD203B41FA5}">
                      <a16:colId xmlns:a16="http://schemas.microsoft.com/office/drawing/2014/main" val="48381117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577991359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266335085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429380423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7853333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Vcc = 3.3V, Temp = 25</a:t>
                      </a:r>
                      <a:r>
                        <a:rPr lang="en-US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vi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Tx</a:t>
                      </a:r>
                      <a:endParaRPr lang="vi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C Idle</a:t>
                      </a:r>
                      <a:endParaRPr lang="vi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A Idle</a:t>
                      </a:r>
                      <a:endParaRPr lang="vi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</a:t>
                      </a:r>
                      <a:endParaRPr lang="vi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405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RAK4600 (NRF52832)</a:t>
                      </a:r>
                      <a:endParaRPr lang="vi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122mA</a:t>
                      </a:r>
                      <a:endParaRPr lang="vi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27mA</a:t>
                      </a:r>
                      <a:endParaRPr lang="vi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7mA</a:t>
                      </a:r>
                      <a:endParaRPr lang="vi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3uA</a:t>
                      </a:r>
                      <a:endParaRPr lang="vi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8860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RAK811 (STM32L1)</a:t>
                      </a:r>
                      <a:endParaRPr lang="vi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120mA</a:t>
                      </a:r>
                      <a:endParaRPr lang="vi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25mA</a:t>
                      </a:r>
                      <a:endParaRPr lang="vi-VN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6mA</a:t>
                      </a:r>
                      <a:endParaRPr lang="vi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0.6uA</a:t>
                      </a:r>
                      <a:endParaRPr lang="vi-VN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871109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622953"/>
              </p:ext>
            </p:extLst>
          </p:nvPr>
        </p:nvGraphicFramePr>
        <p:xfrm>
          <a:off x="896081" y="4572000"/>
          <a:ext cx="5883274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0615">
                  <a:extLst>
                    <a:ext uri="{9D8B030D-6E8A-4147-A177-3AD203B41FA5}">
                      <a16:colId xmlns:a16="http://schemas.microsoft.com/office/drawing/2014/main" val="74719384"/>
                    </a:ext>
                  </a:extLst>
                </a:gridCol>
                <a:gridCol w="1367845">
                  <a:extLst>
                    <a:ext uri="{9D8B030D-6E8A-4147-A177-3AD203B41FA5}">
                      <a16:colId xmlns:a16="http://schemas.microsoft.com/office/drawing/2014/main" val="2357484643"/>
                    </a:ext>
                  </a:extLst>
                </a:gridCol>
                <a:gridCol w="1573384">
                  <a:extLst>
                    <a:ext uri="{9D8B030D-6E8A-4147-A177-3AD203B41FA5}">
                      <a16:colId xmlns:a16="http://schemas.microsoft.com/office/drawing/2014/main" val="2858933476"/>
                    </a:ext>
                  </a:extLst>
                </a:gridCol>
                <a:gridCol w="1471430">
                  <a:extLst>
                    <a:ext uri="{9D8B030D-6E8A-4147-A177-3AD203B41FA5}">
                      <a16:colId xmlns:a16="http://schemas.microsoft.com/office/drawing/2014/main" val="1887320515"/>
                    </a:ext>
                  </a:extLst>
                </a:gridCol>
              </a:tblGrid>
              <a:tr h="43008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Sate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Idle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Active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Sleep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6382746"/>
                  </a:ext>
                </a:extLst>
              </a:tr>
              <a:tr h="43008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effectLst/>
                        </a:rPr>
                        <a:t>Vcc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3.3v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3.3v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3.3v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1901788"/>
                  </a:ext>
                </a:extLst>
              </a:tr>
              <a:tr h="43008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I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1.8mA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15mA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0.4mA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25064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61118" y="696060"/>
            <a:ext cx="6553200" cy="721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thụ</a:t>
            </a: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endParaRPr lang="en-US" sz="2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endParaRPr lang="vi-VN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3" name="Picture 2" descr="Buck Converter Circuit Diagra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576830"/>
            <a:ext cx="4686300" cy="1704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60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19213"/>
            <a:ext cx="8229600" cy="45307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3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200" y="2696845"/>
            <a:ext cx="4837213" cy="2565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/>
              <a:t>Giới</a:t>
            </a:r>
            <a:r>
              <a:rPr lang="en-US" b="0" dirty="0" smtClean="0"/>
              <a:t> </a:t>
            </a:r>
            <a:r>
              <a:rPr lang="en-US" b="0" dirty="0" err="1" smtClean="0"/>
              <a:t>thiệu</a:t>
            </a:r>
            <a:r>
              <a:rPr lang="en-US" b="0" dirty="0" smtClean="0"/>
              <a:t> </a:t>
            </a:r>
            <a:r>
              <a:rPr lang="en-US" b="0" dirty="0" err="1" smtClean="0"/>
              <a:t>đề</a:t>
            </a:r>
            <a:r>
              <a:rPr lang="en-US" b="0" dirty="0" smtClean="0"/>
              <a:t> </a:t>
            </a:r>
            <a:r>
              <a:rPr lang="en-US" b="0" dirty="0" err="1" smtClean="0"/>
              <a:t>tài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0DB49-E04E-4003-A3BB-79F87274D842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7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1628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Kiểm tra sản phẩm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801" y="1666994"/>
            <a:ext cx="1041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433287" y="3276600"/>
          <a:ext cx="4648200" cy="2629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2" r:id="rId3" imgW="14630400" imgH="8229600" progId="Unknown">
                  <p:embed/>
                </p:oleObj>
              </mc:Choice>
              <mc:Fallback>
                <p:oleObj r:id="rId3" imgW="14630400" imgH="8229600" progId="Unknown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287" y="3276600"/>
                        <a:ext cx="4648200" cy="26297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44320" y="1103431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/>
              <a:t>Kiểm</a:t>
            </a:r>
            <a:r>
              <a:rPr lang="en-US" b="0" dirty="0" smtClean="0"/>
              <a:t> </a:t>
            </a:r>
            <a:r>
              <a:rPr lang="en-US" b="0" dirty="0" err="1" smtClean="0"/>
              <a:t>tra</a:t>
            </a:r>
            <a:r>
              <a:rPr lang="en-US" b="0" dirty="0" smtClean="0"/>
              <a:t> </a:t>
            </a:r>
            <a:r>
              <a:rPr lang="en-US" b="0" dirty="0" err="1" smtClean="0"/>
              <a:t>sản</a:t>
            </a:r>
            <a:r>
              <a:rPr lang="en-US" b="0" dirty="0" smtClean="0"/>
              <a:t> </a:t>
            </a:r>
            <a:r>
              <a:rPr lang="en-US" b="0" dirty="0" err="1" smtClean="0"/>
              <a:t>phẩm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:\3v3.bmp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905000"/>
            <a:ext cx="3581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E:\overcurrent.b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34029"/>
            <a:ext cx="3276600" cy="27903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C48FC-B2B5-45DC-89AA-FBCD2BA06A8B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2852" y="244106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smtClean="0"/>
              <a:t>Kết quả thực hiện</a:t>
            </a:r>
            <a:endParaRPr lang="vi-VN" b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959136"/>
            <a:ext cx="4485969" cy="721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b="0" dirty="0" smtClean="0"/>
              <a:t>Gateway </a:t>
            </a:r>
            <a:r>
              <a:rPr lang="en-US" b="0" dirty="0" err="1" smtClean="0"/>
              <a:t>LoRaWAN</a:t>
            </a:r>
            <a:r>
              <a:rPr lang="en-US" b="0" dirty="0" smtClean="0"/>
              <a:t> </a:t>
            </a:r>
            <a:r>
              <a:rPr lang="en-US" b="0" dirty="0" err="1" smtClean="0"/>
              <a:t>và</a:t>
            </a:r>
            <a:r>
              <a:rPr lang="en-US" b="0" dirty="0" smtClean="0"/>
              <a:t> Z-Wave</a:t>
            </a:r>
            <a:endParaRPr lang="vi-VN" b="0" dirty="0"/>
          </a:p>
        </p:txBody>
      </p:sp>
    </p:spTree>
    <p:extLst>
      <p:ext uri="{BB962C8B-B14F-4D97-AF65-F5344CB8AC3E}">
        <p14:creationId xmlns:p14="http://schemas.microsoft.com/office/powerpoint/2010/main" val="186642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228600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smtClean="0"/>
              <a:t>Xây dựng phần mềm</a:t>
            </a:r>
            <a:endParaRPr lang="en-US" b="0" dirty="0"/>
          </a:p>
        </p:txBody>
      </p:sp>
      <p:sp>
        <p:nvSpPr>
          <p:cNvPr id="3" name="Rectangle 2"/>
          <p:cNvSpPr/>
          <p:nvPr/>
        </p:nvSpPr>
        <p:spPr>
          <a:xfrm>
            <a:off x="457200" y="827658"/>
            <a:ext cx="5098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Z-Wave Node</a:t>
            </a:r>
            <a:endParaRPr lang="vi-VN" sz="2400" b="0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1324818"/>
            <a:ext cx="6347714" cy="17231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endParaRPr lang="en-US" sz="2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buFont typeface="Wingdings" panose="05000000000000000000" pitchFamily="2" charset="2"/>
              <a:buChar char="§"/>
            </a:pP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endParaRPr lang="en-US" sz="2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3129876"/>
            <a:ext cx="5098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Van </a:t>
            </a:r>
            <a:r>
              <a:rPr lang="en-US" sz="24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nước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qua Z-Wave</a:t>
            </a:r>
            <a:endParaRPr lang="vi-VN" sz="2400" b="0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7200" y="4038600"/>
            <a:ext cx="6347714" cy="17231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van</a:t>
            </a:r>
          </a:p>
          <a:p>
            <a:pPr fontAlgn="auto">
              <a:buFont typeface="Wingdings" panose="05000000000000000000" pitchFamily="2" charset="2"/>
              <a:buChar char="§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r>
              <a:rPr lang="en-US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qua Z-Wave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9 reason and features why use Z-Wave | Smart home de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37840"/>
            <a:ext cx="5530276" cy="311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6229" y="759370"/>
            <a:ext cx="6347714" cy="62026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Z-Wave</a:t>
            </a:r>
            <a:endParaRPr lang="vi-V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88686" y="191293"/>
            <a:ext cx="7162800" cy="563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3572" y="1467962"/>
            <a:ext cx="7325709" cy="149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Mạng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vô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tuyến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năng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lượng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thấp</a:t>
            </a:r>
            <a:endParaRPr lang="en-US" sz="2000" b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Khả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năng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tạo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thành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mạng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lưới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(mesh).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Thích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giải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pháp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nhà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minh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09D77-5B4C-4E4D-A37C-00429B9D30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0" y="2133600"/>
          <a:ext cx="490728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5525">
                  <a:extLst>
                    <a:ext uri="{9D8B030D-6E8A-4147-A177-3AD203B41FA5}">
                      <a16:colId xmlns:a16="http://schemas.microsoft.com/office/drawing/2014/main" val="4177279284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413076644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689469743"/>
                    </a:ext>
                  </a:extLst>
                </a:gridCol>
                <a:gridCol w="760095">
                  <a:extLst>
                    <a:ext uri="{9D8B030D-6E8A-4147-A177-3AD203B41FA5}">
                      <a16:colId xmlns:a16="http://schemas.microsoft.com/office/drawing/2014/main" val="1275288714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2097214167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4108727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4139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Total Request 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1047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1016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1045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1044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1044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5327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Total error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6799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Error Type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Time Out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 Out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 Out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 Out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Time Out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5736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858D-919C-4802-93DE-82AFFC373F3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5" t="7637" r="1455" b="1818"/>
          <a:stretch/>
        </p:blipFill>
        <p:spPr>
          <a:xfrm>
            <a:off x="1143000" y="121721"/>
            <a:ext cx="5397871" cy="65167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15" y="2908187"/>
            <a:ext cx="2209800" cy="9437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22412" y="4346220"/>
            <a:ext cx="230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Gateway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Modbus</a:t>
            </a:r>
            <a:endParaRPr lang="vi-VN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43854" y="4015169"/>
            <a:ext cx="1004545" cy="131883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972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5" t="7637" r="1455" b="1818"/>
          <a:stretch/>
        </p:blipFill>
        <p:spPr>
          <a:xfrm>
            <a:off x="1143000" y="121721"/>
            <a:ext cx="5397871" cy="65167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35534-CA7F-4081-9311-1CDA6AADB171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558056" y="1250145"/>
            <a:ext cx="230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IoT</a:t>
            </a:r>
            <a:r>
              <a:rPr lang="en-US" dirty="0" smtClean="0">
                <a:solidFill>
                  <a:srgbClr val="FF0000"/>
                </a:solidFill>
              </a:rPr>
              <a:t> Node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(Modbus Mode)</a:t>
            </a:r>
            <a:endParaRPr lang="vi-VN" dirty="0">
              <a:solidFill>
                <a:srgbClr val="FF0000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15" y="2908187"/>
            <a:ext cx="2209800" cy="94376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657600" y="1896476"/>
            <a:ext cx="1447800" cy="31327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vi-VN" b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22412" y="4346220"/>
            <a:ext cx="230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Gateway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Modbus</a:t>
            </a:r>
            <a:endParaRPr lang="vi-VN" dirty="0">
              <a:solidFill>
                <a:srgbClr val="FFC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76966" y="5224764"/>
            <a:ext cx="230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Delta VFD</a:t>
            </a:r>
            <a:b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Inverter</a:t>
            </a:r>
            <a:endParaRPr lang="vi-VN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65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28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7132</TotalTime>
  <Words>3313</Words>
  <Application>Microsoft Office PowerPoint</Application>
  <PresentationFormat>On-screen Show (4:3)</PresentationFormat>
  <Paragraphs>776</Paragraphs>
  <Slides>92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4" baseType="lpstr">
      <vt:lpstr>Adobe Heiti Std R</vt:lpstr>
      <vt:lpstr>Arial</vt:lpstr>
      <vt:lpstr>Calibri</vt:lpstr>
      <vt:lpstr>Tahoma</vt:lpstr>
      <vt:lpstr>Times New Roman</vt:lpstr>
      <vt:lpstr>Trebuchet MS</vt:lpstr>
      <vt:lpstr>Verdana</vt:lpstr>
      <vt:lpstr>Wingdings</vt:lpstr>
      <vt:lpstr>Wingdings 3</vt:lpstr>
      <vt:lpstr>Facet</vt:lpstr>
      <vt:lpstr>1_Facet</vt:lpstr>
      <vt:lpstr>Unknown</vt:lpstr>
      <vt:lpstr>PowerPoint Presentation</vt:lpstr>
      <vt:lpstr>Mục lục</vt:lpstr>
      <vt:lpstr>Giới thiệu đề tài</vt:lpstr>
      <vt:lpstr>PowerPoint Presentation</vt:lpstr>
      <vt:lpstr>PowerPoint Presentation</vt:lpstr>
      <vt:lpstr>PowerPoint Presentation</vt:lpstr>
      <vt:lpstr>LoRaWAN</vt:lpstr>
      <vt:lpstr>Modbus</vt:lpstr>
      <vt:lpstr>Z-Wave</vt:lpstr>
      <vt:lpstr>Mục lục</vt:lpstr>
      <vt:lpstr>Mô hình IoT Platform trong đề tài</vt:lpstr>
      <vt:lpstr>PowerPoint Presentation</vt:lpstr>
      <vt:lpstr>PowerPoint Presentation</vt:lpstr>
      <vt:lpstr>`</vt:lpstr>
      <vt:lpstr>Mục lục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Mục lục</vt:lpstr>
      <vt:lpstr>PowerPoint Presentation</vt:lpstr>
      <vt:lpstr>PowerPoint Presentation</vt:lpstr>
      <vt:lpstr>PowerPoint Presentation</vt:lpstr>
      <vt:lpstr>PowerPoint Presentation</vt:lpstr>
      <vt:lpstr>Kiểm tra sản phẩm</vt:lpstr>
      <vt:lpstr>Kiểm tra sản phẩm</vt:lpstr>
      <vt:lpstr>PowerPoint Presentation</vt:lpstr>
      <vt:lpstr>PowerPoint Presentation</vt:lpstr>
      <vt:lpstr>Mục lục</vt:lpstr>
      <vt:lpstr>Kết luận</vt:lpstr>
      <vt:lpstr>Kết luận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phần mềm</vt:lpstr>
      <vt:lpstr>Xây dựng phần mềm</vt:lpstr>
      <vt:lpstr>Thiết kế phần cứng</vt:lpstr>
      <vt:lpstr>Thiết kế phần cứng</vt:lpstr>
      <vt:lpstr>Thiết kế phần cứng</vt:lpstr>
      <vt:lpstr>PowerPoint Presentation</vt:lpstr>
      <vt:lpstr>PowerPoint Presentation</vt:lpstr>
      <vt:lpstr>PowerPoint Presentation</vt:lpstr>
      <vt:lpstr>PowerPoint Presentation</vt:lpstr>
      <vt:lpstr>Kiểm tra sản phẩm</vt:lpstr>
      <vt:lpstr>PowerPoint Presentation</vt:lpstr>
      <vt:lpstr>PowerPoint Presentation</vt:lpstr>
      <vt:lpstr>PowerPoint Presentation</vt:lpstr>
      <vt:lpstr>Kiểm tra sản phẩm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 Template</dc:title>
  <dc:creator>Gorz</dc:creator>
  <cp:lastModifiedBy>Thanh Tam Nguyen</cp:lastModifiedBy>
  <cp:revision>715</cp:revision>
  <dcterms:created xsi:type="dcterms:W3CDTF">2016-12-23T10:14:56Z</dcterms:created>
  <dcterms:modified xsi:type="dcterms:W3CDTF">2020-08-05T07:46:39Z</dcterms:modified>
</cp:coreProperties>
</file>